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7"/>
  </p:notesMasterIdLst>
  <p:handoutMasterIdLst>
    <p:handoutMasterId r:id="rId98"/>
  </p:handoutMasterIdLst>
  <p:sldIdLst>
    <p:sldId id="980" r:id="rId2"/>
    <p:sldId id="307" r:id="rId3"/>
    <p:sldId id="533" r:id="rId4"/>
    <p:sldId id="836" r:id="rId5"/>
    <p:sldId id="968" r:id="rId6"/>
    <p:sldId id="309" r:id="rId7"/>
    <p:sldId id="842" r:id="rId8"/>
    <p:sldId id="843" r:id="rId9"/>
    <p:sldId id="844" r:id="rId10"/>
    <p:sldId id="845" r:id="rId11"/>
    <p:sldId id="848" r:id="rId12"/>
    <p:sldId id="857" r:id="rId13"/>
    <p:sldId id="882" r:id="rId14"/>
    <p:sldId id="315" r:id="rId15"/>
    <p:sldId id="469" r:id="rId16"/>
    <p:sldId id="749" r:id="rId17"/>
    <p:sldId id="750" r:id="rId18"/>
    <p:sldId id="883" r:id="rId19"/>
    <p:sldId id="884" r:id="rId20"/>
    <p:sldId id="752" r:id="rId21"/>
    <p:sldId id="982" r:id="rId22"/>
    <p:sldId id="862" r:id="rId23"/>
    <p:sldId id="618" r:id="rId24"/>
    <p:sldId id="973" r:id="rId25"/>
    <p:sldId id="841" r:id="rId26"/>
    <p:sldId id="467" r:id="rId27"/>
    <p:sldId id="539" r:id="rId28"/>
    <p:sldId id="477" r:id="rId29"/>
    <p:sldId id="784" r:id="rId30"/>
    <p:sldId id="983" r:id="rId31"/>
    <p:sldId id="785" r:id="rId32"/>
    <p:sldId id="863" r:id="rId33"/>
    <p:sldId id="981" r:id="rId34"/>
    <p:sldId id="866" r:id="rId35"/>
    <p:sldId id="865" r:id="rId36"/>
    <p:sldId id="974" r:id="rId37"/>
    <p:sldId id="888" r:id="rId38"/>
    <p:sldId id="890" r:id="rId39"/>
    <p:sldId id="902" r:id="rId40"/>
    <p:sldId id="988" r:id="rId41"/>
    <p:sldId id="903" r:id="rId42"/>
    <p:sldId id="914" r:id="rId43"/>
    <p:sldId id="910" r:id="rId44"/>
    <p:sldId id="911" r:id="rId45"/>
    <p:sldId id="891" r:id="rId46"/>
    <p:sldId id="893" r:id="rId47"/>
    <p:sldId id="984" r:id="rId48"/>
    <p:sldId id="985" r:id="rId49"/>
    <p:sldId id="895" r:id="rId50"/>
    <p:sldId id="896" r:id="rId51"/>
    <p:sldId id="897" r:id="rId52"/>
    <p:sldId id="916" r:id="rId53"/>
    <p:sldId id="918" r:id="rId54"/>
    <p:sldId id="919" r:id="rId55"/>
    <p:sldId id="920" r:id="rId56"/>
    <p:sldId id="901" r:id="rId57"/>
    <p:sldId id="975" r:id="rId58"/>
    <p:sldId id="923" r:id="rId59"/>
    <p:sldId id="987" r:id="rId60"/>
    <p:sldId id="924" r:id="rId61"/>
    <p:sldId id="926" r:id="rId62"/>
    <p:sldId id="931" r:id="rId63"/>
    <p:sldId id="932" r:id="rId64"/>
    <p:sldId id="933" r:id="rId65"/>
    <p:sldId id="935" r:id="rId66"/>
    <p:sldId id="950" r:id="rId67"/>
    <p:sldId id="947" r:id="rId68"/>
    <p:sldId id="971" r:id="rId69"/>
    <p:sldId id="657" r:id="rId70"/>
    <p:sldId id="816" r:id="rId71"/>
    <p:sldId id="819" r:id="rId72"/>
    <p:sldId id="820" r:id="rId73"/>
    <p:sldId id="821" r:id="rId74"/>
    <p:sldId id="952" r:id="rId75"/>
    <p:sldId id="972" r:id="rId76"/>
    <p:sldId id="697" r:id="rId77"/>
    <p:sldId id="700" r:id="rId78"/>
    <p:sldId id="702" r:id="rId79"/>
    <p:sldId id="706" r:id="rId80"/>
    <p:sldId id="830" r:id="rId81"/>
    <p:sldId id="710" r:id="rId82"/>
    <p:sldId id="712" r:id="rId83"/>
    <p:sldId id="878" r:id="rId84"/>
    <p:sldId id="961" r:id="rId85"/>
    <p:sldId id="962" r:id="rId86"/>
    <p:sldId id="714" r:id="rId87"/>
    <p:sldId id="966" r:id="rId88"/>
    <p:sldId id="717" r:id="rId89"/>
    <p:sldId id="718" r:id="rId90"/>
    <p:sldId id="728" r:id="rId91"/>
    <p:sldId id="990" r:id="rId92"/>
    <p:sldId id="991" r:id="rId93"/>
    <p:sldId id="992" r:id="rId94"/>
    <p:sldId id="993" r:id="rId95"/>
    <p:sldId id="994" r:id="rId9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9515" autoAdjust="0"/>
  </p:normalViewPr>
  <p:slideViewPr>
    <p:cSldViewPr>
      <p:cViewPr>
        <p:scale>
          <a:sx n="75" d="100"/>
          <a:sy n="75" d="100"/>
        </p:scale>
        <p:origin x="-624" y="-76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32.emf"/><Relationship Id="rId1" Type="http://schemas.openxmlformats.org/officeDocument/2006/relationships/image" Target="../media/image70.emf"/><Relationship Id="rId5" Type="http://schemas.openxmlformats.org/officeDocument/2006/relationships/image" Target="../media/image73.emf"/><Relationship Id="rId4" Type="http://schemas.openxmlformats.org/officeDocument/2006/relationships/image" Target="../media/image7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Word_Document5.docx"/><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package" Target="../embeddings/Microsoft_Word_Document6.docx"/></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package" Target="../embeddings/Microsoft_Word_Document8.docx"/><Relationship Id="rId7" Type="http://schemas.openxmlformats.org/officeDocument/2006/relationships/slide" Target="slide16.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image" Target="../media/image22.emf"/><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package" Target="../embeddings/Microsoft_Word_Document10.docx"/><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package" Target="../embeddings/Microsoft_Word_Document12.docx"/><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package" Target="../embeddings/Microsoft_Word_Document13.docx"/><Relationship Id="rId7" Type="http://schemas.openxmlformats.org/officeDocument/2006/relationships/slide" Target="slide31.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9.xml"/><Relationship Id="rId5" Type="http://schemas.openxmlformats.org/officeDocument/2006/relationships/slide" Target="slide28.xml"/><Relationship Id="rId4" Type="http://schemas.openxmlformats.org/officeDocument/2006/relationships/image" Target="../media/image32.emf"/><Relationship Id="rId9" Type="http://schemas.openxmlformats.org/officeDocument/2006/relationships/slide" Target="slide34.xml"/></Relationships>
</file>

<file path=ppt/slides/_rels/slide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xml"/><Relationship Id="rId7" Type="http://schemas.openxmlformats.org/officeDocument/2006/relationships/slide" Target="slide75.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68.xml"/><Relationship Id="rId5" Type="http://schemas.openxmlformats.org/officeDocument/2006/relationships/slide" Target="slide36.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4.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Word_Document14.docx"/><Relationship Id="rId7" Type="http://schemas.openxmlformats.org/officeDocument/2006/relationships/package" Target="../embeddings/Microsoft_Word_Document16.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38.emf"/><Relationship Id="rId5" Type="http://schemas.openxmlformats.org/officeDocument/2006/relationships/package" Target="../embeddings/Microsoft_Word_Document15.docx"/><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41.emf"/><Relationship Id="rId5" Type="http://schemas.openxmlformats.org/officeDocument/2006/relationships/package" Target="../embeddings/Microsoft_Word_Document18.docx"/><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16.xml"/><Relationship Id="rId1" Type="http://schemas.openxmlformats.org/officeDocument/2006/relationships/vmlDrawing" Target="../drawings/vmlDrawing12.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6.xml"/><Relationship Id="rId7" Type="http://schemas.openxmlformats.org/officeDocument/2006/relationships/slide" Target="slide52.xml"/><Relationship Id="rId2" Type="http://schemas.openxmlformats.org/officeDocument/2006/relationships/slide" Target="slide45.xml"/><Relationship Id="rId1" Type="http://schemas.openxmlformats.org/officeDocument/2006/relationships/slideLayout" Target="../slideLayouts/slideLayout16.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20.docx"/><Relationship Id="rId2" Type="http://schemas.openxmlformats.org/officeDocument/2006/relationships/slideLayout" Target="../slideLayouts/slideLayout16.xml"/><Relationship Id="rId1" Type="http://schemas.openxmlformats.org/officeDocument/2006/relationships/vmlDrawing" Target="../drawings/vmlDrawing13.v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16.xml"/><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9.xml"/><Relationship Id="rId1" Type="http://schemas.openxmlformats.org/officeDocument/2006/relationships/vmlDrawing" Target="../drawings/vmlDrawing14.vml"/><Relationship Id="rId5" Type="http://schemas.openxmlformats.org/officeDocument/2006/relationships/image" Target="../media/image48.emf"/><Relationship Id="rId4" Type="http://schemas.openxmlformats.org/officeDocument/2006/relationships/package" Target="../embeddings/Microsoft_Word_Document21.docx"/></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22.docx"/><Relationship Id="rId2" Type="http://schemas.openxmlformats.org/officeDocument/2006/relationships/slideLayout" Target="../slideLayouts/slideLayout16.xml"/><Relationship Id="rId1" Type="http://schemas.openxmlformats.org/officeDocument/2006/relationships/vmlDrawing" Target="../drawings/vmlDrawing15.vml"/><Relationship Id="rId4" Type="http://schemas.openxmlformats.org/officeDocument/2006/relationships/image" Target="../media/image50.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slide" Target="slide65.xml"/><Relationship Id="rId4" Type="http://schemas.openxmlformats.org/officeDocument/2006/relationships/slide" Target="slide64.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4.xml"/><Relationship Id="rId1" Type="http://schemas.openxmlformats.org/officeDocument/2006/relationships/slideLayout" Target="../slideLayouts/slideLayout16.xml"/><Relationship Id="rId4" Type="http://schemas.openxmlformats.org/officeDocument/2006/relationships/slide" Target="slide62.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23.docx"/><Relationship Id="rId7" Type="http://schemas.openxmlformats.org/officeDocument/2006/relationships/slide" Target="slide62.xml"/><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image" Target="../media/image55.emf"/></Relationships>
</file>

<file path=ppt/slides/_rels/slide6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7.png"/><Relationship Id="rId7" Type="http://schemas.openxmlformats.org/officeDocument/2006/relationships/package" Target="../embeddings/Microsoft_Word_Document24.docx"/><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slide" Target="slide62.xml"/><Relationship Id="rId5" Type="http://schemas.openxmlformats.org/officeDocument/2006/relationships/slide" Target="slide65.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64.xml"/><Relationship Id="rId1" Type="http://schemas.openxmlformats.org/officeDocument/2006/relationships/slideLayout" Target="../slideLayouts/slideLayout16.xml"/><Relationship Id="rId4" Type="http://schemas.openxmlformats.org/officeDocument/2006/relationships/slide" Target="slide6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1.xml"/><Relationship Id="rId4" Type="http://schemas.openxmlformats.org/officeDocument/2006/relationships/slide" Target="slide7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package" Target="../embeddings/Microsoft_Word_Document2.docx"/><Relationship Id="rId5" Type="http://schemas.openxmlformats.org/officeDocument/2006/relationships/image" Target="../media/image7.emf"/><Relationship Id="rId4" Type="http://schemas.openxmlformats.org/officeDocument/2006/relationships/package" Target="../embeddings/Microsoft_Word_Document1.docx"/><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1.xml"/><Relationship Id="rId4" Type="http://schemas.openxmlformats.org/officeDocument/2006/relationships/slide" Target="slide72.xml"/></Relationships>
</file>

<file path=ppt/slides/_rels/slide71.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1.xml"/><Relationship Id="rId4" Type="http://schemas.openxmlformats.org/officeDocument/2006/relationships/slide" Target="slide72.xml"/></Relationships>
</file>

<file path=ppt/slides/_rels/slide72.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slide" Target="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package" Target="../embeddings/Microsoft_Word_Document26.docx"/><Relationship Id="rId3" Type="http://schemas.openxmlformats.org/officeDocument/2006/relationships/slide" Target="slide69.xml"/><Relationship Id="rId7" Type="http://schemas.openxmlformats.org/officeDocument/2006/relationships/image" Target="../media/image61.e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package" Target="../embeddings/Microsoft_Word_Document25.docx"/><Relationship Id="rId5" Type="http://schemas.openxmlformats.org/officeDocument/2006/relationships/slide" Target="slide72.xml"/><Relationship Id="rId4" Type="http://schemas.openxmlformats.org/officeDocument/2006/relationships/slide" Target="slide71.xml"/><Relationship Id="rId9" Type="http://schemas.openxmlformats.org/officeDocument/2006/relationships/image" Target="../media/image6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6.xml"/><Relationship Id="rId3" Type="http://schemas.openxmlformats.org/officeDocument/2006/relationships/slide" Target="slide83.xml"/><Relationship Id="rId7" Type="http://schemas.openxmlformats.org/officeDocument/2006/relationships/slide" Target="slide77.xml"/><Relationship Id="rId12" Type="http://schemas.openxmlformats.org/officeDocument/2006/relationships/slide" Target="slide82.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0.xml"/><Relationship Id="rId5" Type="http://schemas.openxmlformats.org/officeDocument/2006/relationships/slide" Target="slide87.xml"/><Relationship Id="rId15" Type="http://schemas.openxmlformats.org/officeDocument/2006/relationships/image" Target="../media/image64.png"/><Relationship Id="rId10" Type="http://schemas.openxmlformats.org/officeDocument/2006/relationships/slide" Target="slide79.xml"/><Relationship Id="rId4" Type="http://schemas.openxmlformats.org/officeDocument/2006/relationships/slide" Target="slide85.xml"/><Relationship Id="rId9" Type="http://schemas.openxmlformats.org/officeDocument/2006/relationships/slide" Target="slide84.xml"/><Relationship Id="rId14" Type="http://schemas.openxmlformats.org/officeDocument/2006/relationships/slide" Target="slide88.xml"/></Relationships>
</file>

<file path=ppt/slides/_rels/slide78.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6.xml"/><Relationship Id="rId3" Type="http://schemas.openxmlformats.org/officeDocument/2006/relationships/slide" Target="slide83.xml"/><Relationship Id="rId7" Type="http://schemas.openxmlformats.org/officeDocument/2006/relationships/slide" Target="slide77.xml"/><Relationship Id="rId12" Type="http://schemas.openxmlformats.org/officeDocument/2006/relationships/slide" Target="slide82.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0.xml"/><Relationship Id="rId5" Type="http://schemas.openxmlformats.org/officeDocument/2006/relationships/slide" Target="slide87.xml"/><Relationship Id="rId10" Type="http://schemas.openxmlformats.org/officeDocument/2006/relationships/slide" Target="slide79.xml"/><Relationship Id="rId4" Type="http://schemas.openxmlformats.org/officeDocument/2006/relationships/slide" Target="slide85.xml"/><Relationship Id="rId9" Type="http://schemas.openxmlformats.org/officeDocument/2006/relationships/slide" Target="slide84.xml"/><Relationship Id="rId14" Type="http://schemas.openxmlformats.org/officeDocument/2006/relationships/slide" Target="slide88.xml"/></Relationships>
</file>

<file path=ppt/slides/_rels/slide79.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18" Type="http://schemas.openxmlformats.org/officeDocument/2006/relationships/image" Target="../media/image65.emf"/><Relationship Id="rId3" Type="http://schemas.openxmlformats.org/officeDocument/2006/relationships/slide" Target="slide81.xml"/><Relationship Id="rId7" Type="http://schemas.openxmlformats.org/officeDocument/2006/relationships/slide" Target="slide76.xml"/><Relationship Id="rId12" Type="http://schemas.openxmlformats.org/officeDocument/2006/relationships/slide" Target="slide80.xml"/><Relationship Id="rId17" Type="http://schemas.openxmlformats.org/officeDocument/2006/relationships/package" Target="../embeddings/Microsoft_Word_Document27.docx"/><Relationship Id="rId2" Type="http://schemas.openxmlformats.org/officeDocument/2006/relationships/slideLayout" Target="../slideLayouts/slideLayout1.xml"/><Relationship Id="rId16" Type="http://schemas.openxmlformats.org/officeDocument/2006/relationships/image" Target="../media/image66.png"/><Relationship Id="rId1" Type="http://schemas.openxmlformats.org/officeDocument/2006/relationships/vmlDrawing" Target="../drawings/vmlDrawing19.vml"/><Relationship Id="rId6" Type="http://schemas.openxmlformats.org/officeDocument/2006/relationships/slide" Target="slide87.xml"/><Relationship Id="rId11" Type="http://schemas.openxmlformats.org/officeDocument/2006/relationships/slide" Target="slide79.xml"/><Relationship Id="rId5" Type="http://schemas.openxmlformats.org/officeDocument/2006/relationships/slide" Target="slide85.xml"/><Relationship Id="rId15" Type="http://schemas.openxmlformats.org/officeDocument/2006/relationships/slide" Target="slide88.xml"/><Relationship Id="rId10" Type="http://schemas.openxmlformats.org/officeDocument/2006/relationships/slide" Target="slide84.xml"/><Relationship Id="rId4" Type="http://schemas.openxmlformats.org/officeDocument/2006/relationships/slide" Target="slide83.xml"/><Relationship Id="rId9" Type="http://schemas.openxmlformats.org/officeDocument/2006/relationships/slide" Target="slide78.xml"/><Relationship Id="rId14" Type="http://schemas.openxmlformats.org/officeDocument/2006/relationships/slide" Target="slide8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8.gif"/><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package" Target="../embeddings/Microsoft_Word_Document3.docx"/><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18" Type="http://schemas.openxmlformats.org/officeDocument/2006/relationships/image" Target="../media/image68.png"/><Relationship Id="rId3" Type="http://schemas.openxmlformats.org/officeDocument/2006/relationships/slide" Target="slide81.xml"/><Relationship Id="rId7" Type="http://schemas.openxmlformats.org/officeDocument/2006/relationships/slide" Target="slide76.xml"/><Relationship Id="rId12" Type="http://schemas.openxmlformats.org/officeDocument/2006/relationships/slide" Target="slide80.xml"/><Relationship Id="rId17" Type="http://schemas.openxmlformats.org/officeDocument/2006/relationships/image" Target="../media/image67.emf"/><Relationship Id="rId2" Type="http://schemas.openxmlformats.org/officeDocument/2006/relationships/slideLayout" Target="../slideLayouts/slideLayout1.xml"/><Relationship Id="rId16" Type="http://schemas.openxmlformats.org/officeDocument/2006/relationships/package" Target="../embeddings/Microsoft_Word_Document28.docx"/><Relationship Id="rId1" Type="http://schemas.openxmlformats.org/officeDocument/2006/relationships/vmlDrawing" Target="../drawings/vmlDrawing20.vml"/><Relationship Id="rId6" Type="http://schemas.openxmlformats.org/officeDocument/2006/relationships/slide" Target="slide87.xml"/><Relationship Id="rId11" Type="http://schemas.openxmlformats.org/officeDocument/2006/relationships/slide" Target="slide79.xml"/><Relationship Id="rId5" Type="http://schemas.openxmlformats.org/officeDocument/2006/relationships/slide" Target="slide85.xml"/><Relationship Id="rId15" Type="http://schemas.openxmlformats.org/officeDocument/2006/relationships/slide" Target="slide88.xml"/><Relationship Id="rId10" Type="http://schemas.openxmlformats.org/officeDocument/2006/relationships/slide" Target="slide84.xml"/><Relationship Id="rId19" Type="http://schemas.openxmlformats.org/officeDocument/2006/relationships/image" Target="../media/image69.png"/><Relationship Id="rId4" Type="http://schemas.openxmlformats.org/officeDocument/2006/relationships/slide" Target="slide83.xml"/><Relationship Id="rId9" Type="http://schemas.openxmlformats.org/officeDocument/2006/relationships/slide" Target="slide78.xml"/><Relationship Id="rId14" Type="http://schemas.openxmlformats.org/officeDocument/2006/relationships/slide" Target="slide86.xml"/></Relationships>
</file>

<file path=ppt/slides/_rels/slide8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package" Target="../embeddings/Microsoft_Word_Document29.docx"/><Relationship Id="rId7" Type="http://schemas.openxmlformats.org/officeDocument/2006/relationships/package" Target="../embeddings/Microsoft_Word_Document31.docx"/><Relationship Id="rId12" Type="http://schemas.openxmlformats.org/officeDocument/2006/relationships/image" Target="../media/image73.e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32.emf"/><Relationship Id="rId11" Type="http://schemas.openxmlformats.org/officeDocument/2006/relationships/package" Target="../embeddings/Microsoft_Word_Document33.docx"/><Relationship Id="rId5" Type="http://schemas.openxmlformats.org/officeDocument/2006/relationships/package" Target="../embeddings/Microsoft_Word_Document30.docx"/><Relationship Id="rId10" Type="http://schemas.openxmlformats.org/officeDocument/2006/relationships/image" Target="../media/image72.emf"/><Relationship Id="rId4" Type="http://schemas.openxmlformats.org/officeDocument/2006/relationships/image" Target="../media/image70.emf"/><Relationship Id="rId9" Type="http://schemas.openxmlformats.org/officeDocument/2006/relationships/package" Target="../embeddings/Microsoft_Word_Document32.docx"/></Relationships>
</file>

<file path=ppt/slides/_rels/slide82.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3" Type="http://schemas.openxmlformats.org/officeDocument/2006/relationships/slide" Target="slide81.xml"/><Relationship Id="rId7" Type="http://schemas.openxmlformats.org/officeDocument/2006/relationships/slide" Target="slide76.xml"/><Relationship Id="rId12" Type="http://schemas.openxmlformats.org/officeDocument/2006/relationships/slide" Target="slide80.xml"/><Relationship Id="rId17" Type="http://schemas.openxmlformats.org/officeDocument/2006/relationships/image" Target="../media/image74.emf"/><Relationship Id="rId2" Type="http://schemas.openxmlformats.org/officeDocument/2006/relationships/slideLayout" Target="../slideLayouts/slideLayout1.xml"/><Relationship Id="rId16" Type="http://schemas.openxmlformats.org/officeDocument/2006/relationships/package" Target="../embeddings/Microsoft_Word_Document34.docx"/><Relationship Id="rId1" Type="http://schemas.openxmlformats.org/officeDocument/2006/relationships/vmlDrawing" Target="../drawings/vmlDrawing22.vml"/><Relationship Id="rId6" Type="http://schemas.openxmlformats.org/officeDocument/2006/relationships/slide" Target="slide87.xml"/><Relationship Id="rId11" Type="http://schemas.openxmlformats.org/officeDocument/2006/relationships/slide" Target="slide79.xml"/><Relationship Id="rId5" Type="http://schemas.openxmlformats.org/officeDocument/2006/relationships/slide" Target="slide85.xml"/><Relationship Id="rId15" Type="http://schemas.openxmlformats.org/officeDocument/2006/relationships/slide" Target="slide88.xml"/><Relationship Id="rId10" Type="http://schemas.openxmlformats.org/officeDocument/2006/relationships/slide" Target="slide84.xml"/><Relationship Id="rId4" Type="http://schemas.openxmlformats.org/officeDocument/2006/relationships/slide" Target="slide83.xml"/><Relationship Id="rId9" Type="http://schemas.openxmlformats.org/officeDocument/2006/relationships/slide" Target="slide78.xml"/><Relationship Id="rId14" Type="http://schemas.openxmlformats.org/officeDocument/2006/relationships/slide" Target="slide86.xml"/></Relationships>
</file>

<file path=ppt/slides/_rels/slide83.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slide" Target="slide79.xml"/><Relationship Id="rId3" Type="http://schemas.openxmlformats.org/officeDocument/2006/relationships/package" Target="../embeddings/Microsoft_Word_Document35.docx"/><Relationship Id="rId7" Type="http://schemas.openxmlformats.org/officeDocument/2006/relationships/slide" Target="slide85.xml"/><Relationship Id="rId12" Type="http://schemas.openxmlformats.org/officeDocument/2006/relationships/slide" Target="slide84.xml"/><Relationship Id="rId17" Type="http://schemas.openxmlformats.org/officeDocument/2006/relationships/slide" Target="slide88.xml"/><Relationship Id="rId2" Type="http://schemas.openxmlformats.org/officeDocument/2006/relationships/slideLayout" Target="../slideLayouts/slideLayout1.xml"/><Relationship Id="rId16" Type="http://schemas.openxmlformats.org/officeDocument/2006/relationships/slide" Target="slide86.xml"/><Relationship Id="rId1" Type="http://schemas.openxmlformats.org/officeDocument/2006/relationships/vmlDrawing" Target="../drawings/vmlDrawing23.vml"/><Relationship Id="rId6" Type="http://schemas.openxmlformats.org/officeDocument/2006/relationships/slide" Target="slide83.xml"/><Relationship Id="rId11" Type="http://schemas.openxmlformats.org/officeDocument/2006/relationships/slide" Target="slide78.xml"/><Relationship Id="rId5" Type="http://schemas.openxmlformats.org/officeDocument/2006/relationships/slide" Target="slide81.xml"/><Relationship Id="rId15" Type="http://schemas.openxmlformats.org/officeDocument/2006/relationships/slide" Target="slide82.xml"/><Relationship Id="rId10" Type="http://schemas.openxmlformats.org/officeDocument/2006/relationships/slide" Target="slide77.xml"/><Relationship Id="rId4" Type="http://schemas.openxmlformats.org/officeDocument/2006/relationships/image" Target="../media/image75.emf"/><Relationship Id="rId9" Type="http://schemas.openxmlformats.org/officeDocument/2006/relationships/slide" Target="slide76.xml"/><Relationship Id="rId14" Type="http://schemas.openxmlformats.org/officeDocument/2006/relationships/slide" Target="slide80.xml"/></Relationships>
</file>

<file path=ppt/slides/_rels/slide84.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78.xml"/><Relationship Id="rId18" Type="http://schemas.openxmlformats.org/officeDocument/2006/relationships/slide" Target="slide86.xml"/><Relationship Id="rId3" Type="http://schemas.openxmlformats.org/officeDocument/2006/relationships/package" Target="../embeddings/Microsoft_Word_Document36.docx"/><Relationship Id="rId7" Type="http://schemas.openxmlformats.org/officeDocument/2006/relationships/slide" Target="slide81.xml"/><Relationship Id="rId12" Type="http://schemas.openxmlformats.org/officeDocument/2006/relationships/slide" Target="slide77.xml"/><Relationship Id="rId17" Type="http://schemas.openxmlformats.org/officeDocument/2006/relationships/slide" Target="slide82.xml"/><Relationship Id="rId2" Type="http://schemas.openxmlformats.org/officeDocument/2006/relationships/slideLayout" Target="../slideLayouts/slideLayout1.xml"/><Relationship Id="rId16" Type="http://schemas.openxmlformats.org/officeDocument/2006/relationships/slide" Target="slide80.xml"/><Relationship Id="rId1" Type="http://schemas.openxmlformats.org/officeDocument/2006/relationships/vmlDrawing" Target="../drawings/vmlDrawing24.vml"/><Relationship Id="rId6" Type="http://schemas.openxmlformats.org/officeDocument/2006/relationships/image" Target="../media/image77.emf"/><Relationship Id="rId11" Type="http://schemas.openxmlformats.org/officeDocument/2006/relationships/slide" Target="slide76.xml"/><Relationship Id="rId5" Type="http://schemas.openxmlformats.org/officeDocument/2006/relationships/package" Target="../embeddings/Microsoft_Word_Document37.docx"/><Relationship Id="rId15" Type="http://schemas.openxmlformats.org/officeDocument/2006/relationships/slide" Target="slide79.xml"/><Relationship Id="rId10" Type="http://schemas.openxmlformats.org/officeDocument/2006/relationships/slide" Target="slide87.xml"/><Relationship Id="rId19" Type="http://schemas.openxmlformats.org/officeDocument/2006/relationships/slide" Target="slide88.xml"/><Relationship Id="rId4" Type="http://schemas.openxmlformats.org/officeDocument/2006/relationships/image" Target="../media/image76.emf"/><Relationship Id="rId9" Type="http://schemas.openxmlformats.org/officeDocument/2006/relationships/slide" Target="slide85.xml"/><Relationship Id="rId14" Type="http://schemas.openxmlformats.org/officeDocument/2006/relationships/slide" Target="slide84.xml"/></Relationships>
</file>

<file path=ppt/slides/_rels/slide85.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slide" Target="slide79.xml"/><Relationship Id="rId3" Type="http://schemas.openxmlformats.org/officeDocument/2006/relationships/package" Target="../embeddings/Microsoft_Word_Document38.docx"/><Relationship Id="rId7" Type="http://schemas.openxmlformats.org/officeDocument/2006/relationships/slide" Target="slide85.xml"/><Relationship Id="rId12" Type="http://schemas.openxmlformats.org/officeDocument/2006/relationships/slide" Target="slide84.xml"/><Relationship Id="rId17" Type="http://schemas.openxmlformats.org/officeDocument/2006/relationships/slide" Target="slide88.xml"/><Relationship Id="rId2" Type="http://schemas.openxmlformats.org/officeDocument/2006/relationships/slideLayout" Target="../slideLayouts/slideLayout1.xml"/><Relationship Id="rId16" Type="http://schemas.openxmlformats.org/officeDocument/2006/relationships/slide" Target="slide86.xml"/><Relationship Id="rId1" Type="http://schemas.openxmlformats.org/officeDocument/2006/relationships/vmlDrawing" Target="../drawings/vmlDrawing25.vml"/><Relationship Id="rId6" Type="http://schemas.openxmlformats.org/officeDocument/2006/relationships/slide" Target="slide83.xml"/><Relationship Id="rId11" Type="http://schemas.openxmlformats.org/officeDocument/2006/relationships/slide" Target="slide78.xml"/><Relationship Id="rId5" Type="http://schemas.openxmlformats.org/officeDocument/2006/relationships/slide" Target="slide81.xml"/><Relationship Id="rId15" Type="http://schemas.openxmlformats.org/officeDocument/2006/relationships/slide" Target="slide82.xml"/><Relationship Id="rId10" Type="http://schemas.openxmlformats.org/officeDocument/2006/relationships/slide" Target="slide77.xml"/><Relationship Id="rId4" Type="http://schemas.openxmlformats.org/officeDocument/2006/relationships/image" Target="../media/image78.emf"/><Relationship Id="rId9" Type="http://schemas.openxmlformats.org/officeDocument/2006/relationships/slide" Target="slide76.xml"/><Relationship Id="rId14" Type="http://schemas.openxmlformats.org/officeDocument/2006/relationships/slide" Target="slide80.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6.xml"/><Relationship Id="rId3" Type="http://schemas.openxmlformats.org/officeDocument/2006/relationships/slide" Target="slide83.xml"/><Relationship Id="rId7" Type="http://schemas.openxmlformats.org/officeDocument/2006/relationships/slide" Target="slide77.xml"/><Relationship Id="rId12" Type="http://schemas.openxmlformats.org/officeDocument/2006/relationships/slide" Target="slide82.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0.xml"/><Relationship Id="rId5" Type="http://schemas.openxmlformats.org/officeDocument/2006/relationships/slide" Target="slide87.xml"/><Relationship Id="rId10" Type="http://schemas.openxmlformats.org/officeDocument/2006/relationships/slide" Target="slide79.xml"/><Relationship Id="rId4" Type="http://schemas.openxmlformats.org/officeDocument/2006/relationships/slide" Target="slide85.xml"/><Relationship Id="rId9" Type="http://schemas.openxmlformats.org/officeDocument/2006/relationships/slide" Target="slide84.xml"/><Relationship Id="rId14" Type="http://schemas.openxmlformats.org/officeDocument/2006/relationships/slide" Target="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6.xml"/><Relationship Id="rId3" Type="http://schemas.openxmlformats.org/officeDocument/2006/relationships/slide" Target="slide83.xml"/><Relationship Id="rId7" Type="http://schemas.openxmlformats.org/officeDocument/2006/relationships/slide" Target="slide77.xml"/><Relationship Id="rId12" Type="http://schemas.openxmlformats.org/officeDocument/2006/relationships/slide" Target="slide82.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80.xml"/><Relationship Id="rId5" Type="http://schemas.openxmlformats.org/officeDocument/2006/relationships/slide" Target="slide87.xml"/><Relationship Id="rId10" Type="http://schemas.openxmlformats.org/officeDocument/2006/relationships/slide" Target="slide79.xml"/><Relationship Id="rId4" Type="http://schemas.openxmlformats.org/officeDocument/2006/relationships/slide" Target="slide85.xml"/><Relationship Id="rId9" Type="http://schemas.openxmlformats.org/officeDocument/2006/relationships/slide" Target="slide84.xml"/><Relationship Id="rId14" Type="http://schemas.openxmlformats.org/officeDocument/2006/relationships/slide" Target="slide88.xml"/></Relationships>
</file>

<file path=ppt/slides/_rels/slide9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701602"/>
            <a:ext cx="12071871" cy="295465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a:t>
            </a:r>
            <a:r>
              <a:rPr lang="zh-CN" altLang="zh-CN" sz="2800" kern="100" dirty="0" smtClean="0">
                <a:latin typeface="Times New Roman"/>
                <a:ea typeface="华文细黑"/>
                <a:cs typeface="Times New Roman"/>
              </a:rPr>
              <a:t>既</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表现</a:t>
            </a:r>
            <a:r>
              <a:rPr lang="zh-CN" altLang="zh-CN" sz="2800" kern="100" dirty="0">
                <a:latin typeface="Times New Roman"/>
                <a:ea typeface="华文细黑"/>
                <a:cs typeface="Times New Roman"/>
              </a:rPr>
              <a:t>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制取漂白液</a:t>
            </a:r>
            <a:r>
              <a:rPr lang="en-US" altLang="zh-CN" sz="2800" kern="100" dirty="0" smtClean="0">
                <a:solidFill>
                  <a:srgbClr val="FF0000"/>
                </a:solidFill>
                <a:latin typeface="Times New Roman"/>
                <a:ea typeface="华文细黑"/>
                <a:cs typeface="Times New Roman"/>
              </a:rPr>
              <a:t>)</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solidFill>
                  <a:srgbClr val="FF0000"/>
                </a:solidFill>
                <a:latin typeface="Times New Roman"/>
                <a:ea typeface="华文细黑"/>
                <a:cs typeface="Times New Roman"/>
              </a:rPr>
              <a:t>制取漂白粉</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060912" y="46601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
        <p:nvSpPr>
          <p:cNvPr id="4" name="矩形 3"/>
          <p:cNvSpPr/>
          <p:nvPr/>
        </p:nvSpPr>
        <p:spPr>
          <a:xfrm>
            <a:off x="5303118" y="2277666"/>
            <a:ext cx="41549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0</a:t>
            </a:r>
            <a:endParaRPr lang="zh-CN" altLang="en-US" sz="3600" dirty="0"/>
          </a:p>
        </p:txBody>
      </p:sp>
      <p:sp>
        <p:nvSpPr>
          <p:cNvPr id="16" name="矩形 15"/>
          <p:cNvSpPr/>
          <p:nvPr/>
        </p:nvSpPr>
        <p:spPr>
          <a:xfrm>
            <a:off x="7695932" y="2277666"/>
            <a:ext cx="56938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sp>
        <p:nvSpPr>
          <p:cNvPr id="17" name="矩形 16"/>
          <p:cNvSpPr/>
          <p:nvPr/>
        </p:nvSpPr>
        <p:spPr>
          <a:xfrm>
            <a:off x="8677279" y="2277666"/>
            <a:ext cx="6783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cxnSp>
        <p:nvCxnSpPr>
          <p:cNvPr id="7" name="直接箭头连接符 6"/>
          <p:cNvCxnSpPr/>
          <p:nvPr/>
        </p:nvCxnSpPr>
        <p:spPr>
          <a:xfrm>
            <a:off x="8399462" y="3346771"/>
            <a:ext cx="0" cy="6721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0696" y="3357786"/>
            <a:ext cx="138691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1000"/>
                                        <p:tgtEl>
                                          <p:spTgt spid="12">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10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1000"/>
                                        <p:tgtEl>
                                          <p:spTgt spid="12">
                                            <p:txEl>
                                              <p:pRg st="4" end="4"/>
                                            </p:txEl>
                                          </p:spTgt>
                                        </p:tgtEl>
                                      </p:cBhvr>
                                    </p:animEffect>
                                    <p:anim calcmode="lin" valueType="num">
                                      <p:cBhvr>
                                        <p:cTn id="2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animEffect transition="in" filter="fade">
                                      <p:cBhvr>
                                        <p:cTn id="55" dur="500"/>
                                        <p:tgtEl>
                                          <p:spTgt spid="12">
                                            <p:txEl>
                                              <p:pRg st="5" end="5"/>
                                            </p:txEl>
                                          </p:spTgt>
                                        </p:tgtEl>
                                      </p:cBhvr>
                                    </p:animEffect>
                                    <p:anim calcmode="lin" valueType="num">
                                      <p:cBhvr>
                                        <p:cTn id="56"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7" dur="500" fill="hold"/>
                                        <p:tgtEl>
                                          <p:spTgt spid="12">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anim calcmode="lin" valueType="num">
                                      <p:cBhvr>
                                        <p:cTn id="6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62" dur="5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1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wipe(left)">
                                      <p:cBhvr>
                                        <p:cTn id="82" dur="500"/>
                                        <p:tgtEl>
                                          <p:spTgt spid="1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xEl>
                                              <p:pRg st="8" end="8"/>
                                            </p:txEl>
                                          </p:spTgt>
                                        </p:tgtEl>
                                        <p:attrNameLst>
                                          <p:attrName>style.visibility</p:attrName>
                                        </p:attrNameLst>
                                      </p:cBhvr>
                                      <p:to>
                                        <p:strVal val="visible"/>
                                      </p:to>
                                    </p:set>
                                    <p:animEffect transition="in" filter="fade">
                                      <p:cBhvr>
                                        <p:cTn id="92" dur="1000"/>
                                        <p:tgtEl>
                                          <p:spTgt spid="12">
                                            <p:txEl>
                                              <p:pRg st="8" end="8"/>
                                            </p:txEl>
                                          </p:spTgt>
                                        </p:tgtEl>
                                      </p:cBhvr>
                                    </p:animEffect>
                                    <p:anim calcmode="lin" valueType="num">
                                      <p:cBhvr>
                                        <p:cTn id="9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linds(horizontal)">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linds(horizontal)">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4" grpId="0"/>
      <p:bldP spid="16" grpId="0"/>
      <p:bldP spid="1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556" name="文档" r:id="rId3" imgW="9413240" imgH="3840578" progId="Word.Document.12">
                    <p:embed/>
                  </p:oleObj>
                </mc:Choice>
                <mc:Fallback>
                  <p:oleObj name="文档" r:id="rId3" imgW="9413240" imgH="3840578" progId="Word.Document.12">
                    <p:embed/>
                    <p:pic>
                      <p:nvPicPr>
                        <p:cNvPr id="0" name=""/>
                        <p:cNvPicPr/>
                        <p:nvPr/>
                      </p:nvPicPr>
                      <p:blipFill>
                        <a:blip r:embed="rId4"/>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557" name="文档" r:id="rId5" imgW="4160110" imgH="901832" progId="Word.Document.12">
                  <p:embed/>
                </p:oleObj>
              </mc:Choice>
              <mc:Fallback>
                <p:oleObj name="文档" r:id="rId5" imgW="4160110" imgH="901832" progId="Word.Document.12">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弧形 22"/>
          <p:cNvSpPr/>
          <p:nvPr/>
        </p:nvSpPr>
        <p:spPr>
          <a:xfrm rot="18663835">
            <a:off x="2332585" y="175776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bwMode="auto">
          <a:xfrm>
            <a:off x="1789378" y="2490413"/>
            <a:ext cx="802064" cy="237443"/>
          </a:xfrm>
          <a:custGeom>
            <a:avLst/>
            <a:gdLst>
              <a:gd name="connsiteX0" fmla="*/ 914400 w 914400"/>
              <a:gd name="connsiteY0" fmla="*/ 232371 h 261400"/>
              <a:gd name="connsiteX1" fmla="*/ 464457 w 914400"/>
              <a:gd name="connsiteY1" fmla="*/ 143 h 261400"/>
              <a:gd name="connsiteX2" fmla="*/ 0 w 914400"/>
              <a:gd name="connsiteY2" fmla="*/ 261400 h 261400"/>
            </a:gdLst>
            <a:ahLst/>
            <a:cxnLst>
              <a:cxn ang="0">
                <a:pos x="connsiteX0" y="connsiteY0"/>
              </a:cxn>
              <a:cxn ang="0">
                <a:pos x="connsiteX1" y="connsiteY1"/>
              </a:cxn>
              <a:cxn ang="0">
                <a:pos x="connsiteX2" y="connsiteY2"/>
              </a:cxn>
            </a:cxnLst>
            <a:rect l="l" t="t" r="r" b="b"/>
            <a:pathLst>
              <a:path w="914400" h="261400">
                <a:moveTo>
                  <a:pt x="914400" y="232371"/>
                </a:moveTo>
                <a:cubicBezTo>
                  <a:pt x="765628" y="113838"/>
                  <a:pt x="616857" y="-4695"/>
                  <a:pt x="464457" y="143"/>
                </a:cubicBezTo>
                <a:cubicBezTo>
                  <a:pt x="312057" y="4981"/>
                  <a:pt x="156028" y="133190"/>
                  <a:pt x="0" y="261400"/>
                </a:cubicBezTo>
              </a:path>
            </a:pathLst>
          </a:custGeom>
          <a:noFill/>
          <a:ln w="31750">
            <a:solidFill>
              <a:srgbClr val="0000FF"/>
            </a:solidFill>
            <a:miter lim="800000"/>
            <a:headEnd/>
            <a:tailEnd type="stealth" w="med"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barn(inVertical)">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
                                            <p:txEl>
                                              <p:pRg st="0" end="0"/>
                                            </p:txEl>
                                          </p:spTgt>
                                        </p:tgtEl>
                                        <p:attrNameLst>
                                          <p:attrName>style.visibility</p:attrName>
                                        </p:attrNameLst>
                                      </p:cBhvr>
                                      <p:to>
                                        <p:strVal val="visible"/>
                                      </p:to>
                                    </p:set>
                                    <p:animEffect transition="in" filter="wipe(left)">
                                      <p:cBhvr>
                                        <p:cTn id="100" dur="500"/>
                                        <p:tgtEl>
                                          <p:spTgt spid="3">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
                                            <p:txEl>
                                              <p:pRg st="1" end="1"/>
                                            </p:txEl>
                                          </p:spTgt>
                                        </p:tgtEl>
                                        <p:attrNameLst>
                                          <p:attrName>style.visibility</p:attrName>
                                        </p:attrNameLst>
                                      </p:cBhvr>
                                      <p:to>
                                        <p:strVal val="visible"/>
                                      </p:to>
                                    </p:set>
                                    <p:animEffect transition="in" filter="wipe(left)">
                                      <p:cBhvr>
                                        <p:cTn id="105" dur="500"/>
                                        <p:tgtEl>
                                          <p:spTgt spid="3">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barn(inVertical)">
                                      <p:cBhvr>
                                        <p:cTn id="1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P spid="23"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5116324"/>
            <a:ext cx="11010769" cy="65684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57654787"/>
              </p:ext>
            </p:extLst>
          </p:nvPr>
        </p:nvGraphicFramePr>
        <p:xfrm>
          <a:off x="5650167" y="4976366"/>
          <a:ext cx="4160838" cy="901700"/>
        </p:xfrm>
        <a:graphic>
          <a:graphicData uri="http://schemas.openxmlformats.org/presentationml/2006/ole">
            <mc:AlternateContent xmlns:mc="http://schemas.openxmlformats.org/markup-compatibility/2006">
              <mc:Choice xmlns:v="urn:schemas-microsoft-com:vml" Requires="v">
                <p:oleObj spid="_x0000_s7464" name="文档" r:id="rId4" imgW="4160110" imgH="901832" progId="Word.Document.12">
                  <p:embed/>
                </p:oleObj>
              </mc:Choice>
              <mc:Fallback>
                <p:oleObj name="文档" r:id="rId4" imgW="4160110" imgH="901832" progId="Word.Document.12">
                  <p:embed/>
                  <p:pic>
                    <p:nvPicPr>
                      <p:cNvPr id="0" name=""/>
                      <p:cNvPicPr/>
                      <p:nvPr/>
                    </p:nvPicPr>
                    <p:blipFill>
                      <a:blip r:embed="rId5"/>
                      <a:stretch>
                        <a:fillRect/>
                      </a:stretch>
                    </p:blipFill>
                    <p:spPr>
                      <a:xfrm>
                        <a:off x="5650167" y="497636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917" y="2669405"/>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2600316" y="5806058"/>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
        <p:nvSpPr>
          <p:cNvPr id="4" name="椭圆 3"/>
          <p:cNvSpPr/>
          <p:nvPr/>
        </p:nvSpPr>
        <p:spPr bwMode="auto">
          <a:xfrm>
            <a:off x="1871925" y="3384612"/>
            <a:ext cx="3215169" cy="10532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478582" y="4490750"/>
            <a:ext cx="5591595"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X</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会与橡胶中的双键发生加成反应</a:t>
            </a:r>
            <a:endParaRPr lang="zh-CN" altLang="en-US" sz="2800" b="1" kern="100" dirty="0">
              <a:solidFill>
                <a:srgbClr val="FF0000"/>
              </a:solidFill>
              <a:latin typeface="Times New Roman"/>
              <a:ea typeface="华文细黑"/>
            </a:endParaRPr>
          </a:p>
        </p:txBody>
      </p:sp>
      <p:sp>
        <p:nvSpPr>
          <p:cNvPr id="16" name="矩形 15"/>
          <p:cNvSpPr/>
          <p:nvPr/>
        </p:nvSpPr>
        <p:spPr>
          <a:xfrm>
            <a:off x="9047534" y="4221882"/>
            <a:ext cx="26981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rPr>
              <a:t>避光、密封保存</a:t>
            </a:r>
            <a:endParaRPr lang="en-US" altLang="zh-CN" sz="2800" b="1" kern="100" dirty="0" smtClean="0">
              <a:solidFill>
                <a:srgbClr val="FF0000"/>
              </a:solidFill>
              <a:latin typeface="Times New Roman"/>
              <a:ea typeface="华文细黑"/>
            </a:endParaRPr>
          </a:p>
          <a:p>
            <a:pPr algn="ctr"/>
            <a:r>
              <a:rPr lang="zh-CN" altLang="en-US" sz="2800" b="1" kern="100" dirty="0" smtClean="0">
                <a:solidFill>
                  <a:srgbClr val="FF0000"/>
                </a:solidFill>
                <a:latin typeface="Times New Roman"/>
                <a:ea typeface="华文细黑"/>
              </a:rPr>
              <a:t>置于阴凉处</a:t>
            </a:r>
            <a:endParaRPr lang="zh-CN" altLang="en-US"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22" presetClass="exit" presetSubtype="8" fill="hold" grpId="0" nodeType="afterEffect">
                                  <p:stCondLst>
                                    <p:cond delay="0"/>
                                  </p:stCondLst>
                                  <p:childTnLst>
                                    <p:animEffect transition="out" filter="wipe(left)">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down)">
                                      <p:cBhvr>
                                        <p:cTn id="55" dur="500"/>
                                        <p:tgtEl>
                                          <p:spTgt spid="2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linds(horizont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P spid="4" grpId="0" animBg="1"/>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72973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74633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265" name="文档" r:id="rId3" imgW="4160110" imgH="901832" progId="Word.Document.12">
                  <p:embed/>
                </p:oleObj>
              </mc:Choice>
              <mc:Fallback>
                <p:oleObj name="文档" r:id="rId3" imgW="4160110" imgH="901832" progId="Word.Document.12">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6095206" y="1479354"/>
            <a:ext cx="126188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酸性：</a:t>
            </a:r>
            <a:endParaRPr lang="zh-CN" altLang="en-US" sz="2800" b="1" kern="100" dirty="0">
              <a:solidFill>
                <a:srgbClr val="FF0000"/>
              </a:solidFill>
              <a:latin typeface="Times New Roman"/>
              <a:ea typeface="华文细黑"/>
              <a:cs typeface="Times New Roman"/>
            </a:endParaRPr>
          </a:p>
        </p:txBody>
      </p:sp>
      <p:sp>
        <p:nvSpPr>
          <p:cNvPr id="19" name="矩形 18"/>
          <p:cNvSpPr/>
          <p:nvPr/>
        </p:nvSpPr>
        <p:spPr>
          <a:xfrm>
            <a:off x="7183280" y="1485578"/>
            <a:ext cx="438453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&lt; </a:t>
            </a:r>
            <a:r>
              <a:rPr lang="en-US" altLang="zh-CN" sz="2800" b="1" kern="100" dirty="0" err="1" smtClean="0">
                <a:solidFill>
                  <a:srgbClr val="FF0000"/>
                </a:solidFill>
                <a:latin typeface="Times New Roman"/>
                <a:ea typeface="华文细黑"/>
                <a:cs typeface="Times New Roman"/>
              </a:rPr>
              <a:t>HClO</a:t>
            </a:r>
            <a:r>
              <a:rPr lang="en-US" altLang="zh-CN" sz="2800" b="1" kern="100" dirty="0" smtClean="0">
                <a:solidFill>
                  <a:srgbClr val="FF0000"/>
                </a:solidFill>
                <a:latin typeface="Times New Roman"/>
                <a:ea typeface="华文细黑"/>
                <a:cs typeface="Times New Roman"/>
              </a:rPr>
              <a:t> &lt; HCO</a:t>
            </a:r>
            <a:r>
              <a:rPr lang="en-US" altLang="zh-CN" sz="2800" b="1" kern="100" baseline="-25000" dirty="0" smtClean="0">
                <a:solidFill>
                  <a:srgbClr val="FF0000"/>
                </a:solidFill>
                <a:latin typeface="Times New Roman"/>
                <a:ea typeface="华文细黑"/>
                <a:cs typeface="Times New Roman"/>
              </a:rPr>
              <a:t>3</a:t>
            </a:r>
            <a:r>
              <a:rPr lang="zh-CN" altLang="zh-CN" sz="2800" b="1" kern="100" baseline="30000" dirty="0" smtClean="0">
                <a:solidFill>
                  <a:srgbClr val="FF0000"/>
                </a:solidFill>
                <a:latin typeface="Times New Roman"/>
                <a:ea typeface="华文细黑"/>
                <a:cs typeface="Times New Roman"/>
              </a:rPr>
              <a:t>－</a:t>
            </a:r>
            <a:endParaRPr lang="zh-CN" altLang="en-US" sz="2800"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709"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5"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914" name="文档" r:id="rId3" imgW="1442268" imgH="1257165" progId="Word.Document.12">
                  <p:embed/>
                </p:oleObj>
              </mc:Choice>
              <mc:Fallback>
                <p:oleObj name="文档" r:id="rId3" imgW="1442268" imgH="1257165" progId="Word.Document.12">
                  <p:embed/>
                  <p:pic>
                    <p:nvPicPr>
                      <p:cNvPr id="0" name=""/>
                      <p:cNvPicPr/>
                      <p:nvPr/>
                    </p:nvPicPr>
                    <p:blipFill>
                      <a:blip r:embed="rId4"/>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915" name="文档" r:id="rId5" imgW="4147795" imgH="900292" progId="Word.Document.12">
                  <p:embed/>
                </p:oleObj>
              </mc:Choice>
              <mc:Fallback>
                <p:oleObj name="文档" r:id="rId5" imgW="4147795" imgH="900292" progId="Word.Document.12">
                  <p:embed/>
                  <p:pic>
                    <p:nvPicPr>
                      <p:cNvPr id="0" name="对象 4"/>
                      <p:cNvPicPr>
                        <a:picLocks noChangeAspect="1" noChangeArrowheads="1"/>
                      </p:cNvPicPr>
                      <p:nvPr/>
                    </p:nvPicPr>
                    <p:blipFill>
                      <a:blip r:embed="rId6"/>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921571" y="1502699"/>
            <a:ext cx="1005403"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不变</a:t>
            </a:r>
            <a:endParaRPr lang="zh-CN" altLang="en-US" sz="3200" dirty="0"/>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105"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cxnSp>
        <p:nvCxnSpPr>
          <p:cNvPr id="9" name="直接连接符 8"/>
          <p:cNvCxnSpPr/>
          <p:nvPr/>
        </p:nvCxnSpPr>
        <p:spPr>
          <a:xfrm>
            <a:off x="3013193"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38765"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46203" y="3598895"/>
            <a:ext cx="17117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32953"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12947"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085155"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grpSp>
        <p:nvGrpSpPr>
          <p:cNvPr id="17" name="组合 16"/>
          <p:cNvGrpSpPr/>
          <p:nvPr/>
        </p:nvGrpSpPr>
        <p:grpSpPr>
          <a:xfrm>
            <a:off x="910630" y="-98598"/>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6097152" y="45418"/>
            <a:ext cx="253146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CaCO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过量</a:t>
            </a:r>
            <a:r>
              <a:rPr lang="en-US" altLang="zh-CN" sz="3200" b="1" kern="100" dirty="0" smtClean="0">
                <a:solidFill>
                  <a:srgbClr val="0000FF"/>
                </a:solidFill>
                <a:latin typeface="Times New Roman"/>
                <a:ea typeface="华文细黑"/>
                <a:cs typeface="Times New Roman"/>
              </a:rPr>
              <a:t>)</a:t>
            </a:r>
            <a:endParaRPr lang="zh-CN" altLang="en-US" sz="3200" dirty="0">
              <a:solidFill>
                <a:srgbClr val="0000FF"/>
              </a:solidFill>
            </a:endParaRPr>
          </a:p>
        </p:txBody>
      </p:sp>
      <p:sp>
        <p:nvSpPr>
          <p:cNvPr id="21" name="弧形 20"/>
          <p:cNvSpPr/>
          <p:nvPr/>
        </p:nvSpPr>
        <p:spPr>
          <a:xfrm rot="8111056">
            <a:off x="3020357" y="-2831441"/>
            <a:ext cx="3896405" cy="3974920"/>
          </a:xfrm>
          <a:prstGeom prst="arc">
            <a:avLst/>
          </a:prstGeom>
          <a:ln w="31750">
            <a:solidFill>
              <a:srgbClr val="0000FF"/>
            </a:solidFill>
            <a:headEnd type="arrow"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8603214" y="375906"/>
            <a:ext cx="750311" cy="1044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322866" y="45418"/>
            <a:ext cx="2234907"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Times New Roman"/>
              </a:rPr>
              <a:t>Ca</a:t>
            </a:r>
            <a:r>
              <a:rPr lang="en-US" altLang="zh-CN" sz="3200" b="1" kern="100" dirty="0" smtClean="0">
                <a:solidFill>
                  <a:srgbClr val="0000FF"/>
                </a:solidFill>
                <a:latin typeface="Times New Roman"/>
                <a:ea typeface="华文细黑"/>
                <a:cs typeface="Times New Roman"/>
              </a:rPr>
              <a:t>(HCO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en-US" altLang="zh-CN" sz="3200" b="1" kern="100" baseline="-25000" dirty="0" smtClean="0">
                <a:solidFill>
                  <a:srgbClr val="0000FF"/>
                </a:solidFill>
                <a:latin typeface="Times New Roman"/>
                <a:ea typeface="华文细黑"/>
                <a:cs typeface="Times New Roman"/>
              </a:rPr>
              <a:t>2</a:t>
            </a:r>
            <a:endParaRPr lang="zh-CN" altLang="en-US" sz="3200" baseline="-25000" dirty="0">
              <a:solidFill>
                <a:srgbClr val="0000FF"/>
              </a:solidFill>
            </a:endParaRPr>
          </a:p>
        </p:txBody>
      </p:sp>
      <p:sp>
        <p:nvSpPr>
          <p:cNvPr id="25" name="矩形 24"/>
          <p:cNvSpPr/>
          <p:nvPr/>
        </p:nvSpPr>
        <p:spPr>
          <a:xfrm>
            <a:off x="9033020" y="3012260"/>
            <a:ext cx="2287806"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Times New Roman"/>
              </a:rPr>
              <a:t>HClO</a:t>
            </a:r>
            <a:r>
              <a:rPr lang="zh-CN" altLang="en-US" sz="3600" b="1" kern="100" dirty="0" smtClean="0">
                <a:solidFill>
                  <a:srgbClr val="FF0000"/>
                </a:solidFill>
                <a:latin typeface="Times New Roman"/>
                <a:ea typeface="华文细黑"/>
                <a:cs typeface="Times New Roman"/>
              </a:rPr>
              <a:t>更多</a:t>
            </a:r>
            <a:endParaRPr lang="zh-CN" altLang="en-US" sz="3600" dirty="0"/>
          </a:p>
        </p:txBody>
      </p:sp>
      <p:sp>
        <p:nvSpPr>
          <p:cNvPr id="26" name="弧形 25"/>
          <p:cNvSpPr/>
          <p:nvPr/>
        </p:nvSpPr>
        <p:spPr>
          <a:xfrm rot="18663835">
            <a:off x="2489992" y="7311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115154">
            <a:off x="10928582" y="2955775"/>
            <a:ext cx="363716" cy="1018683"/>
          </a:xfrm>
          <a:prstGeom prst="arc">
            <a:avLst/>
          </a:prstGeom>
          <a:ln w="31750">
            <a:solidFill>
              <a:srgbClr val="FF0000"/>
            </a:solidFill>
            <a:headEnd type="stealth" w="lg" len="me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7193530" y="2378140"/>
            <a:ext cx="295465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Times New Roman"/>
              </a:rPr>
              <a:t>平衡正向移动</a:t>
            </a:r>
            <a:endParaRPr lang="zh-CN" altLang="en-US" sz="36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10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1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0" grpId="0"/>
      <p:bldP spid="21" grpId="0" animBg="1"/>
      <p:bldP spid="24" grpId="0"/>
      <p:bldP spid="25" grpId="0"/>
      <p:bldP spid="26" grpId="0" animBg="1"/>
      <p:bldP spid="28"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5474" y="477466"/>
            <a:ext cx="12241360"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H</a:t>
            </a:r>
            <a:r>
              <a:rPr lang="en-US" altLang="zh-CN" sz="2800" b="1" kern="100" baseline="300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，使</a:t>
            </a:r>
            <a:r>
              <a:rPr lang="en-US" altLang="zh-CN" sz="2800" b="1" kern="100" dirty="0" smtClean="0">
                <a:solidFill>
                  <a:srgbClr val="FF0000"/>
                </a:solidFill>
                <a:latin typeface="Times New Roman"/>
                <a:ea typeface="华文细黑"/>
                <a:cs typeface="Times New Roman"/>
              </a:rPr>
              <a:t>H</a:t>
            </a:r>
            <a:r>
              <a:rPr lang="en-US" altLang="zh-CN" sz="2800" b="1" kern="100" baseline="300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浓度降低，</a:t>
            </a:r>
            <a:r>
              <a:rPr lang="zh-CN" altLang="zh-CN" sz="2800" b="1" kern="100" dirty="0" smtClean="0">
                <a:solidFill>
                  <a:srgbClr val="FF0000"/>
                </a:solidFill>
                <a:latin typeface="Times New Roman"/>
                <a:ea typeface="华文细黑"/>
                <a:cs typeface="Times New Roman"/>
              </a:rPr>
              <a:t>平衡</a:t>
            </a:r>
            <a:r>
              <a:rPr lang="zh-CN" altLang="zh-CN" sz="2800" b="1" kern="100" dirty="0">
                <a:solidFill>
                  <a:srgbClr val="FF0000"/>
                </a:solidFill>
                <a:latin typeface="Times New Roman"/>
                <a:ea typeface="华文细黑"/>
                <a:cs typeface="Times New Roman"/>
              </a:rPr>
              <a:t>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82565287"/>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427" name="文档" r:id="rId3" imgW="6866094" imgH="1491431" progId="Word.Document.12">
                  <p:embed/>
                </p:oleObj>
              </mc:Choice>
              <mc:Fallback>
                <p:oleObj name="文档" r:id="rId3" imgW="6866094" imgH="1491431" progId="Word.Document.12">
                  <p:embed/>
                  <p:pic>
                    <p:nvPicPr>
                      <p:cNvPr id="0" name="对象 2"/>
                      <p:cNvPicPr>
                        <a:picLocks noChangeAspect="1" noChangeArrowheads="1"/>
                      </p:cNvPicPr>
                      <p:nvPr/>
                    </p:nvPicPr>
                    <p:blipFill>
                      <a:blip r:embed="rId4"/>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428" name="文档" r:id="rId5" imgW="6866094" imgH="1491431" progId="Word.Document.12">
                  <p:embed/>
                </p:oleObj>
              </mc:Choice>
              <mc:Fallback>
                <p:oleObj name="文档" r:id="rId5" imgW="6866094" imgH="1491431" progId="Word.Document.12">
                  <p:embed/>
                  <p:pic>
                    <p:nvPicPr>
                      <p:cNvPr id="0" name="对象 10"/>
                      <p:cNvPicPr>
                        <a:picLocks noChangeAspect="1" noChangeArrowheads="1"/>
                      </p:cNvPicPr>
                      <p:nvPr/>
                    </p:nvPicPr>
                    <p:blipFill>
                      <a:blip r:embed="rId6"/>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
        <p:nvSpPr>
          <p:cNvPr id="10" name="矩形 9"/>
          <p:cNvSpPr/>
          <p:nvPr/>
        </p:nvSpPr>
        <p:spPr bwMode="auto">
          <a:xfrm>
            <a:off x="6401217" y="679366"/>
            <a:ext cx="4691569" cy="119471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6401216" y="1874083"/>
            <a:ext cx="5310614"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6530718" y="3170227"/>
            <a:ext cx="5584132"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6530718" y="4365898"/>
            <a:ext cx="5584132" cy="1584176"/>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bwMode="auto">
          <a:xfrm>
            <a:off x="6527254" y="5950074"/>
            <a:ext cx="5584132" cy="867258"/>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239937"/>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考点四 </a:t>
            </a:r>
            <a:r>
              <a:rPr lang="en-US" altLang="zh-CN" sz="4000" b="1" dirty="0" smtClean="0">
                <a:solidFill>
                  <a:schemeClr val="bg1"/>
                </a:solidFill>
                <a:latin typeface="+mj-ea"/>
                <a:ea typeface="+mj-ea"/>
              </a:rPr>
              <a:t>P83-84</a:t>
            </a:r>
            <a:r>
              <a:rPr lang="zh-CN" altLang="en-US" sz="4000" b="1" dirty="0" smtClean="0">
                <a:solidFill>
                  <a:schemeClr val="bg1"/>
                </a:solidFill>
                <a:latin typeface="+mj-ea"/>
                <a:ea typeface="+mj-ea"/>
              </a:rPr>
              <a:t>；</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P309-310</a:t>
            </a:r>
            <a:r>
              <a:rPr lang="zh-CN" altLang="en-US" sz="4000" b="1" dirty="0" smtClean="0">
                <a:solidFill>
                  <a:schemeClr val="bg1"/>
                </a:solidFill>
                <a:latin typeface="+mj-ea"/>
                <a:ea typeface="+mj-ea"/>
              </a:rPr>
              <a:t>页 ；</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311-312</a:t>
            </a:r>
            <a:r>
              <a:rPr lang="zh-CN" altLang="en-US" sz="4000" b="1" smtClean="0">
                <a:solidFill>
                  <a:schemeClr val="bg1"/>
                </a:solidFill>
                <a:latin typeface="+mj-ea"/>
                <a:ea typeface="+mj-ea"/>
              </a:rPr>
              <a:t>页周末没写完的今晚抓紧补；</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1476775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bwMode="auto">
          <a:xfrm>
            <a:off x="4943078" y="2955157"/>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6491021" y="2955156"/>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4943078" y="4365898"/>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6505535" y="4365898"/>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0" name="组合 9"/>
          <p:cNvGrpSpPr/>
          <p:nvPr/>
        </p:nvGrpSpPr>
        <p:grpSpPr>
          <a:xfrm>
            <a:off x="4150990" y="5623133"/>
            <a:ext cx="5052986" cy="830997"/>
            <a:chOff x="3574926" y="712075"/>
            <a:chExt cx="5052986" cy="830997"/>
          </a:xfrm>
        </p:grpSpPr>
        <p:sp>
          <p:nvSpPr>
            <p:cNvPr id="11" name="矩形 10"/>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2" name="TextBox 11"/>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bwMode="auto">
          <a:xfrm>
            <a:off x="5441501" y="1140614"/>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7003958" y="1053530"/>
            <a:ext cx="3987791"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5447134" y="2349674"/>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7463358" y="2349674"/>
            <a:ext cx="3245992"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5447134" y="3241675"/>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7247334" y="3241675"/>
            <a:ext cx="3462016"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5375126" y="4422831"/>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7003957" y="4422831"/>
            <a:ext cx="3987791"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4" name="组合 13"/>
          <p:cNvGrpSpPr/>
          <p:nvPr/>
        </p:nvGrpSpPr>
        <p:grpSpPr>
          <a:xfrm>
            <a:off x="4150990" y="5551125"/>
            <a:ext cx="5052986" cy="830997"/>
            <a:chOff x="3574926" y="712075"/>
            <a:chExt cx="5052986" cy="830997"/>
          </a:xfrm>
        </p:grpSpPr>
        <p:sp>
          <p:nvSpPr>
            <p:cNvPr id="15" name="矩形 14"/>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6" name="TextBox 15"/>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8"/>
                                        </p:tgtEl>
                                      </p:cBhvr>
                                    </p:animEffect>
                                    <p:set>
                                      <p:cBhvr>
                                        <p:cTn id="17" dur="1" fill="hold">
                                          <p:stCondLst>
                                            <p:cond delay="9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11"/>
                                        </p:tgtEl>
                                      </p:cBhvr>
                                    </p:animEffect>
                                    <p:set>
                                      <p:cBhvr>
                                        <p:cTn id="32" dur="1" fill="hold">
                                          <p:stCondLst>
                                            <p:cond delay="9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13"/>
                                        </p:tgtEl>
                                      </p:cBhvr>
                                    </p:animEffect>
                                    <p:set>
                                      <p:cBhvr>
                                        <p:cTn id="42"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
        <p:nvSpPr>
          <p:cNvPr id="2" name="椭圆 1"/>
          <p:cNvSpPr/>
          <p:nvPr/>
        </p:nvSpPr>
        <p:spPr bwMode="auto">
          <a:xfrm>
            <a:off x="3947666" y="5662042"/>
            <a:ext cx="1440160"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椭圆 6"/>
          <p:cNvSpPr/>
          <p:nvPr/>
        </p:nvSpPr>
        <p:spPr bwMode="auto">
          <a:xfrm>
            <a:off x="5387826" y="5662042"/>
            <a:ext cx="1152128"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7895406" y="5662042"/>
            <a:ext cx="1656184"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6526242" y="5590034"/>
            <a:ext cx="141577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收集氯气</a:t>
            </a:r>
            <a:endParaRPr lang="zh-CN" altLang="en-US"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7" grpId="0" animBg="1"/>
      <p:bldP spid="8"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18651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170270"/>
            <a:ext cx="3416320"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a:t>
            </a:r>
            <a:endParaRPr lang="en-US" altLang="zh-CN" sz="2800" b="1" kern="100" dirty="0" smtClean="0">
              <a:solidFill>
                <a:srgbClr val="FF0000"/>
              </a:solidFill>
              <a:latin typeface="Times New Roman"/>
              <a:ea typeface="华文细黑"/>
              <a:cs typeface="Times New Roman"/>
            </a:endParaRPr>
          </a:p>
        </p:txBody>
      </p:sp>
      <p:sp>
        <p:nvSpPr>
          <p:cNvPr id="2" name="矩形 1"/>
          <p:cNvSpPr/>
          <p:nvPr/>
        </p:nvSpPr>
        <p:spPr>
          <a:xfrm>
            <a:off x="348556" y="2015888"/>
            <a:ext cx="3057247"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②</a:t>
            </a:r>
            <a:r>
              <a:rPr lang="zh-CN" altLang="en-US" sz="2800" b="1" kern="100" dirty="0" smtClean="0">
                <a:solidFill>
                  <a:srgbClr val="FF0000"/>
                </a:solidFill>
                <a:latin typeface="Times New Roman"/>
                <a:ea typeface="华文细黑"/>
                <a:cs typeface="Times New Roman"/>
              </a:rPr>
              <a:t>气体</a:t>
            </a:r>
            <a:r>
              <a:rPr lang="zh-CN" altLang="en-US" sz="2800" b="1" kern="100" dirty="0">
                <a:solidFill>
                  <a:srgbClr val="FF0000"/>
                </a:solidFill>
                <a:latin typeface="Times New Roman"/>
                <a:ea typeface="华文细黑"/>
                <a:cs typeface="Times New Roman"/>
              </a:rPr>
              <a:t>的发生装置</a:t>
            </a:r>
            <a:endParaRPr lang="zh-CN" altLang="en-US" sz="2800" b="1" dirty="0">
              <a:solidFill>
                <a:srgbClr val="FF0000"/>
              </a:solidFill>
            </a:endParaRPr>
          </a:p>
        </p:txBody>
      </p:sp>
      <p:sp>
        <p:nvSpPr>
          <p:cNvPr id="7" name="矩形 6"/>
          <p:cNvSpPr/>
          <p:nvPr/>
        </p:nvSpPr>
        <p:spPr>
          <a:xfrm>
            <a:off x="348556" y="3381657"/>
            <a:ext cx="3416320"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③</a:t>
            </a:r>
            <a:r>
              <a:rPr lang="zh-CN" altLang="en-US" sz="2800" b="1" kern="100" dirty="0" smtClean="0">
                <a:solidFill>
                  <a:srgbClr val="FF0000"/>
                </a:solidFill>
                <a:latin typeface="Times New Roman"/>
                <a:ea typeface="华文细黑"/>
                <a:cs typeface="Times New Roman"/>
              </a:rPr>
              <a:t>气体的除杂、干燥</a:t>
            </a:r>
            <a:endParaRPr lang="zh-CN" altLang="en-US" sz="2800" b="1" dirty="0">
              <a:solidFill>
                <a:srgbClr val="FF0000"/>
              </a:solidFill>
            </a:endParaRPr>
          </a:p>
        </p:txBody>
      </p:sp>
      <p:sp>
        <p:nvSpPr>
          <p:cNvPr id="8" name="矩形 7"/>
          <p:cNvSpPr/>
          <p:nvPr/>
        </p:nvSpPr>
        <p:spPr>
          <a:xfrm>
            <a:off x="348556" y="6149852"/>
            <a:ext cx="4374916" cy="523220"/>
          </a:xfrm>
          <a:prstGeom prst="rect">
            <a:avLst/>
          </a:prstGeom>
        </p:spPr>
        <p:txBody>
          <a:bodyPr wrap="none">
            <a:spAutoFit/>
          </a:bodyPr>
          <a:lstStyle/>
          <a:p>
            <a:r>
              <a:rPr lang="zh-CN" altLang="en-US" sz="2800" b="1" kern="100" dirty="0" smtClean="0">
                <a:solidFill>
                  <a:srgbClr val="FF0000"/>
                </a:solidFill>
                <a:latin typeface="Cambria"/>
                <a:ea typeface="华文细黑"/>
                <a:cs typeface="Times New Roman"/>
              </a:rPr>
              <a:t>⑤</a:t>
            </a:r>
            <a:r>
              <a:rPr lang="zh-CN" altLang="en-US" sz="2800" b="1" kern="100" dirty="0" smtClean="0">
                <a:solidFill>
                  <a:srgbClr val="FF0000"/>
                </a:solidFill>
                <a:latin typeface="Times New Roman"/>
                <a:ea typeface="华文细黑"/>
                <a:cs typeface="Times New Roman"/>
              </a:rPr>
              <a:t>气体的尾气处理</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防倒吸</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371054" y="4471458"/>
            <a:ext cx="3595856" cy="1169551"/>
          </a:xfrm>
          <a:prstGeom prst="rect">
            <a:avLst/>
          </a:prstGeom>
        </p:spPr>
        <p:txBody>
          <a:bodyPr wrap="none">
            <a:spAutoFit/>
          </a:bodyPr>
          <a:lstStyle/>
          <a:p>
            <a:pPr>
              <a:lnSpc>
                <a:spcPct val="125000"/>
              </a:lnSpc>
            </a:pPr>
            <a:r>
              <a:rPr lang="zh-CN" altLang="en-US" sz="2800" b="1" kern="100" dirty="0">
                <a:solidFill>
                  <a:srgbClr val="FF0000"/>
                </a:solidFill>
                <a:latin typeface="Cambria"/>
                <a:ea typeface="华文细黑"/>
                <a:cs typeface="Times New Roman"/>
              </a:rPr>
              <a:t>④</a:t>
            </a:r>
            <a:r>
              <a:rPr lang="zh-CN" altLang="en-US" sz="2800" b="1" kern="100" dirty="0" smtClean="0">
                <a:solidFill>
                  <a:srgbClr val="FF0000"/>
                </a:solidFill>
                <a:latin typeface="Times New Roman"/>
                <a:ea typeface="华文细黑"/>
                <a:cs typeface="Times New Roman"/>
              </a:rPr>
              <a:t>气体的收集</a:t>
            </a:r>
            <a:endParaRPr lang="en-US" altLang="zh-CN" sz="2800" b="1" kern="100" dirty="0" smtClean="0">
              <a:solidFill>
                <a:srgbClr val="FF0000"/>
              </a:solidFill>
              <a:latin typeface="Times New Roman"/>
              <a:ea typeface="华文细黑"/>
              <a:cs typeface="Times New Roman"/>
            </a:endParaRPr>
          </a:p>
          <a:p>
            <a:pPr>
              <a:lnSpc>
                <a:spcPct val="125000"/>
              </a:lnSpc>
            </a:pPr>
            <a:r>
              <a:rPr lang="zh-CN" altLang="en-US" sz="2800" b="1" kern="100" dirty="0" smtClean="0">
                <a:solidFill>
                  <a:srgbClr val="FF0000"/>
                </a:solidFill>
                <a:latin typeface="Times New Roman"/>
                <a:ea typeface="华文细黑"/>
                <a:cs typeface="Times New Roman"/>
              </a:rPr>
              <a:t>          或进行主体反应</a:t>
            </a:r>
            <a:endParaRPr lang="zh-CN" altLang="en-US" sz="2800" b="1" dirty="0">
              <a:solidFill>
                <a:srgbClr val="FF0000"/>
              </a:solidFill>
            </a:endParaRPr>
          </a:p>
        </p:txBody>
      </p:sp>
      <p:sp>
        <p:nvSpPr>
          <p:cNvPr id="10" name="矩形 9"/>
          <p:cNvSpPr/>
          <p:nvPr/>
        </p:nvSpPr>
        <p:spPr>
          <a:xfrm>
            <a:off x="364758" y="765498"/>
            <a:ext cx="2698175"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①</a:t>
            </a:r>
            <a:r>
              <a:rPr lang="zh-CN" altLang="en-US" sz="2800" b="1" kern="100" dirty="0" smtClean="0">
                <a:solidFill>
                  <a:srgbClr val="FF0000"/>
                </a:solidFill>
                <a:latin typeface="Cambria"/>
                <a:ea typeface="华文细黑"/>
                <a:cs typeface="Times New Roman"/>
              </a:rPr>
              <a:t>确定反应原理</a:t>
            </a:r>
            <a:endParaRPr lang="zh-CN" altLang="en-US" sz="2800" b="1" dirty="0">
              <a:solidFill>
                <a:srgbClr val="FF0000"/>
              </a:solidFill>
            </a:endParaRPr>
          </a:p>
        </p:txBody>
      </p:sp>
      <p:sp>
        <p:nvSpPr>
          <p:cNvPr id="6" name="下箭头 5"/>
          <p:cNvSpPr/>
          <p:nvPr/>
        </p:nvSpPr>
        <p:spPr bwMode="auto">
          <a:xfrm>
            <a:off x="1607815" y="1341562"/>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下箭头 11"/>
          <p:cNvSpPr/>
          <p:nvPr/>
        </p:nvSpPr>
        <p:spPr bwMode="auto">
          <a:xfrm>
            <a:off x="1603346" y="27097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下箭头 12"/>
          <p:cNvSpPr/>
          <p:nvPr/>
        </p:nvSpPr>
        <p:spPr bwMode="auto">
          <a:xfrm>
            <a:off x="1590646" y="39530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下箭头 13"/>
          <p:cNvSpPr/>
          <p:nvPr/>
        </p:nvSpPr>
        <p:spPr bwMode="auto">
          <a:xfrm>
            <a:off x="1590646" y="5609198"/>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P spid="9" grpId="0"/>
      <p:bldP spid="10" grpId="0"/>
      <p:bldP spid="6"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3807966" y="1773610"/>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502918" y="621482"/>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的检验及验满：</a:t>
            </a:r>
            <a:endParaRPr lang="zh-CN" altLang="en-US" sz="2800" b="1" dirty="0">
              <a:solidFill>
                <a:srgbClr val="FF0000"/>
              </a:solidFill>
            </a:endParaRPr>
          </a:p>
        </p:txBody>
      </p:sp>
      <p:sp>
        <p:nvSpPr>
          <p:cNvPr id="6" name="矩形 5"/>
          <p:cNvSpPr/>
          <p:nvPr/>
        </p:nvSpPr>
        <p:spPr>
          <a:xfrm>
            <a:off x="6455246" y="621482"/>
            <a:ext cx="330670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en-US" sz="2800" b="1" dirty="0">
              <a:solidFill>
                <a:srgbClr val="FF0000"/>
              </a:solidFill>
            </a:endParaRPr>
          </a:p>
        </p:txBody>
      </p:sp>
      <p:sp>
        <p:nvSpPr>
          <p:cNvPr id="7" name="矩形 6"/>
          <p:cNvSpPr/>
          <p:nvPr/>
        </p:nvSpPr>
        <p:spPr>
          <a:xfrm>
            <a:off x="3249573" y="5532540"/>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管道的检漏：</a:t>
            </a:r>
            <a:endParaRPr lang="zh-CN" altLang="en-US" sz="2800" b="1" dirty="0">
              <a:solidFill>
                <a:srgbClr val="FF0000"/>
              </a:solidFill>
            </a:endParaRPr>
          </a:p>
        </p:txBody>
      </p:sp>
      <p:sp>
        <p:nvSpPr>
          <p:cNvPr id="8" name="矩形 7"/>
          <p:cNvSpPr/>
          <p:nvPr/>
        </p:nvSpPr>
        <p:spPr>
          <a:xfrm>
            <a:off x="5908210" y="5532540"/>
            <a:ext cx="4104456"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用蘸有浓氨水的玻璃棒</a:t>
            </a:r>
            <a:endParaRPr lang="zh-CN" altLang="en-US" sz="2800" b="1" dirty="0">
              <a:solidFill>
                <a:srgbClr val="FF0000"/>
              </a:solidFill>
            </a:endParaRPr>
          </a:p>
        </p:txBody>
      </p:sp>
      <p:sp>
        <p:nvSpPr>
          <p:cNvPr id="9" name="矩形 8"/>
          <p:cNvSpPr/>
          <p:nvPr/>
        </p:nvSpPr>
        <p:spPr>
          <a:xfrm>
            <a:off x="2577603" y="6094090"/>
            <a:ext cx="4446924"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3Cl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+2NH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+6HCl</a:t>
            </a:r>
            <a:endParaRPr lang="zh-CN" altLang="en-US" sz="3200" b="1" dirty="0">
              <a:solidFill>
                <a:srgbClr val="FF0000"/>
              </a:solidFill>
            </a:endParaRPr>
          </a:p>
        </p:txBody>
      </p:sp>
      <p:sp>
        <p:nvSpPr>
          <p:cNvPr id="10" name="矩形 9"/>
          <p:cNvSpPr/>
          <p:nvPr/>
        </p:nvSpPr>
        <p:spPr>
          <a:xfrm>
            <a:off x="7119766" y="6094090"/>
            <a:ext cx="3654836" cy="584775"/>
          </a:xfrm>
          <a:prstGeom prst="rect">
            <a:avLst/>
          </a:prstGeom>
        </p:spPr>
        <p:txBody>
          <a:bodyPr wrap="square">
            <a:spAutoFit/>
          </a:bodyPr>
          <a:lstStyle/>
          <a:p>
            <a:r>
              <a:rPr lang="en-US" altLang="zh-CN" sz="3200" b="1" kern="100" dirty="0" smtClean="0">
                <a:solidFill>
                  <a:srgbClr val="FF0000"/>
                </a:solidFill>
                <a:latin typeface="Times New Roman"/>
                <a:ea typeface="华文细黑"/>
                <a:cs typeface="Times New Roman"/>
              </a:rPr>
              <a:t>HCl+NH</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==NH</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Cl</a:t>
            </a:r>
            <a:endParaRPr lang="zh-CN" altLang="en-US" sz="3200" b="1" dirty="0">
              <a:solidFill>
                <a:srgbClr val="FF0000"/>
              </a:solidFill>
            </a:endParaRPr>
          </a:p>
        </p:txBody>
      </p:sp>
      <p:sp>
        <p:nvSpPr>
          <p:cNvPr id="11" name="矩形 10"/>
          <p:cNvSpPr/>
          <p:nvPr/>
        </p:nvSpPr>
        <p:spPr>
          <a:xfrm>
            <a:off x="9738284" y="5527890"/>
            <a:ext cx="240559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Times New Roman"/>
              </a:rPr>
              <a:t>现象：冒</a:t>
            </a:r>
            <a:r>
              <a:rPr lang="zh-CN" altLang="en-US" sz="2800" b="1" kern="100" dirty="0">
                <a:solidFill>
                  <a:srgbClr val="0000FF"/>
                </a:solidFill>
                <a:latin typeface="Times New Roman"/>
                <a:ea typeface="华文细黑"/>
                <a:cs typeface="Times New Roman"/>
              </a:rPr>
              <a:t>白烟</a:t>
            </a:r>
            <a:endParaRPr lang="zh-CN" altLang="en-US" sz="2800" b="1" dirty="0">
              <a:solidFill>
                <a:srgbClr val="0000FF"/>
              </a:solidFill>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592982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还需要饱和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609395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b="1" kern="100" dirty="0">
                <a:solidFill>
                  <a:srgbClr val="0000FF"/>
                </a:solidFill>
                <a:latin typeface="Times New Roman"/>
                <a:ea typeface="华文细黑"/>
                <a:cs typeface="Courier New"/>
              </a:rPr>
              <a:t>MnO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zh-CN" altLang="zh-CN" sz="2800" kern="100" dirty="0">
                <a:latin typeface="Times New Roman"/>
                <a:ea typeface="华文细黑"/>
                <a:cs typeface="Times New Roman"/>
              </a:rPr>
              <a:t>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Bef>
                <a:spcPts val="1200"/>
              </a:spcBef>
              <a:spcAft>
                <a:spcPts val="0"/>
              </a:spcAft>
            </a:pPr>
            <a:r>
              <a:rPr lang="en-US" altLang="zh-CN" sz="2800" kern="100" dirty="0" smtClean="0">
                <a:latin typeface="Times New Roman"/>
                <a:ea typeface="华文细黑"/>
                <a:cs typeface="Courier New"/>
              </a:rPr>
              <a:t>1 </a:t>
            </a:r>
            <a:r>
              <a:rPr lang="en-US" altLang="zh-CN" sz="2800" kern="100" dirty="0">
                <a:latin typeface="Times New Roman"/>
                <a:ea typeface="华文细黑"/>
                <a:cs typeface="Courier New"/>
              </a:rPr>
              <a:t>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59482"/>
              </p:ext>
            </p:extLst>
          </p:nvPr>
        </p:nvGraphicFramePr>
        <p:xfrm>
          <a:off x="5298926" y="3822700"/>
          <a:ext cx="1206500" cy="812800"/>
        </p:xfrm>
        <a:graphic>
          <a:graphicData uri="http://schemas.openxmlformats.org/presentationml/2006/ole">
            <mc:AlternateContent xmlns:mc="http://schemas.openxmlformats.org/markup-compatibility/2006">
              <mc:Choice xmlns:v="urn:schemas-microsoft-com:vml" Requires="v">
                <p:oleObj spid="_x0000_s71905" name="文档" r:id="rId3" imgW="1210173" imgH="820865" progId="Word.Document.12">
                  <p:embed/>
                </p:oleObj>
              </mc:Choice>
              <mc:Fallback>
                <p:oleObj name="文档" r:id="rId3" imgW="1210173" imgH="820865" progId="Word.Document.12">
                  <p:embed/>
                  <p:pic>
                    <p:nvPicPr>
                      <p:cNvPr id="0" name=""/>
                      <p:cNvPicPr/>
                      <p:nvPr/>
                    </p:nvPicPr>
                    <p:blipFill>
                      <a:blip r:embed="rId4"/>
                      <a:stretch>
                        <a:fillRect/>
                      </a:stretch>
                    </p:blipFill>
                    <p:spPr>
                      <a:xfrm>
                        <a:off x="5298926" y="3822700"/>
                        <a:ext cx="1206500" cy="812800"/>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3855794" y="4378092"/>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4mol</a:t>
            </a:r>
            <a:endParaRPr lang="zh-CN" altLang="en-US" sz="3600" b="1" dirty="0">
              <a:solidFill>
                <a:srgbClr val="FF0000"/>
              </a:solidFill>
            </a:endParaRPr>
          </a:p>
        </p:txBody>
      </p:sp>
      <p:sp>
        <p:nvSpPr>
          <p:cNvPr id="14" name="矩形 13"/>
          <p:cNvSpPr/>
          <p:nvPr/>
        </p:nvSpPr>
        <p:spPr>
          <a:xfrm>
            <a:off x="7348934" y="4416495"/>
            <a:ext cx="128432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&lt;1mol</a:t>
            </a:r>
            <a:endParaRPr lang="zh-CN" altLang="en-US" sz="3200" b="1" dirty="0">
              <a:solidFill>
                <a:srgbClr val="FF0000"/>
              </a:solidFill>
            </a:endParaRPr>
          </a:p>
        </p:txBody>
      </p:sp>
      <p:sp>
        <p:nvSpPr>
          <p:cNvPr id="15" name="矩形 14"/>
          <p:cNvSpPr/>
          <p:nvPr/>
        </p:nvSpPr>
        <p:spPr>
          <a:xfrm>
            <a:off x="2410098" y="4874280"/>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6" name="矩形 15"/>
          <p:cNvSpPr/>
          <p:nvPr/>
        </p:nvSpPr>
        <p:spPr>
          <a:xfrm>
            <a:off x="7269502" y="4869954"/>
            <a:ext cx="1422184" cy="646331"/>
          </a:xfrm>
          <a:prstGeom prst="rect">
            <a:avLst/>
          </a:prstGeom>
        </p:spPr>
        <p:txBody>
          <a:bodyPr wrap="none">
            <a:spAutoFit/>
          </a:bodyPr>
          <a:lstStyle/>
          <a:p>
            <a:r>
              <a:rPr lang="en-US" altLang="zh-CN" sz="3600" b="1" kern="100" dirty="0">
                <a:solidFill>
                  <a:srgbClr val="FF0000"/>
                </a:solidFill>
                <a:latin typeface="Times New Roman"/>
                <a:ea typeface="华文细黑"/>
              </a:rPr>
              <a:t>=</a:t>
            </a:r>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7" name="矩形 16"/>
          <p:cNvSpPr/>
          <p:nvPr/>
        </p:nvSpPr>
        <p:spPr>
          <a:xfrm>
            <a:off x="2422798" y="4429195"/>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8" name="矩形 17"/>
          <p:cNvSpPr/>
          <p:nvPr/>
        </p:nvSpPr>
        <p:spPr>
          <a:xfrm>
            <a:off x="3875658" y="4886643"/>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9" name="矩形 18"/>
          <p:cNvSpPr/>
          <p:nvPr/>
        </p:nvSpPr>
        <p:spPr>
          <a:xfrm>
            <a:off x="2494806" y="47159"/>
            <a:ext cx="5622052" cy="646331"/>
          </a:xfrm>
          <a:prstGeom prst="rect">
            <a:avLst/>
          </a:prstGeom>
        </p:spPr>
        <p:txBody>
          <a:bodyPr wrap="none">
            <a:spAutoFit/>
          </a:bodyPr>
          <a:lstStyle/>
          <a:p>
            <a:r>
              <a:rPr lang="zh-CN" altLang="en-US" sz="3600" b="1" kern="100" dirty="0" smtClean="0">
                <a:solidFill>
                  <a:srgbClr val="FF0000"/>
                </a:solidFill>
                <a:latin typeface="Times New Roman"/>
                <a:ea typeface="华文细黑"/>
              </a:rPr>
              <a:t>“浓</a:t>
            </a:r>
            <a:r>
              <a:rPr lang="en-US" altLang="zh-CN" sz="3600" b="1" kern="100" dirty="0" err="1" smtClean="0">
                <a:solidFill>
                  <a:srgbClr val="FF0000"/>
                </a:solidFill>
                <a:latin typeface="Times New Roman"/>
                <a:ea typeface="华文细黑"/>
              </a:rPr>
              <a:t>HCl</a:t>
            </a:r>
            <a:r>
              <a:rPr lang="zh-CN" altLang="en-US" sz="3600" b="1" kern="100" dirty="0" smtClean="0">
                <a:solidFill>
                  <a:srgbClr val="FF0000"/>
                </a:solidFill>
                <a:latin typeface="Times New Roman"/>
                <a:ea typeface="华文细黑"/>
              </a:rPr>
              <a:t>变稀后不再反应”</a:t>
            </a:r>
            <a:endParaRPr lang="zh-CN" altLang="en-US" sz="3600" b="1" dirty="0">
              <a:solidFill>
                <a:srgbClr val="FF0000"/>
              </a:solidFill>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Effect transition="in" filter="blinds(horizontal)">
                                      <p:cBhvr>
                                        <p:cTn id="11" dur="500"/>
                                        <p:tgtEl>
                                          <p:spTgt spid="4">
                                            <p:txEl>
                                              <p:pRg st="5" end="5"/>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523" y="860610"/>
            <a:ext cx="11919347" cy="5466112"/>
          </a:xfrm>
          <a:prstGeom prst="rect">
            <a:avLst/>
          </a:prstGeom>
        </p:spPr>
        <p:txBody>
          <a:bodyPr wrap="square">
            <a:spAutoFit/>
          </a:bodyPr>
          <a:lstStyle/>
          <a:p>
            <a:pPr algn="ctr">
              <a:lnSpc>
                <a:spcPct val="140000"/>
              </a:lnSpc>
              <a:spcAft>
                <a:spcPts val="0"/>
              </a:spcAft>
            </a:pPr>
            <a:r>
              <a:rPr lang="zh-CN" altLang="zh-CN" sz="3200" b="1" kern="100" dirty="0">
                <a:solidFill>
                  <a:srgbClr val="0000FF"/>
                </a:solidFill>
                <a:latin typeface="Times New Roman"/>
                <a:ea typeface="华文细黑"/>
                <a:cs typeface="Times New Roman"/>
              </a:rPr>
              <a:t>实验室用</a:t>
            </a:r>
            <a:r>
              <a:rPr lang="en-US" altLang="zh-CN" sz="3200" b="1" kern="100" dirty="0">
                <a:solidFill>
                  <a:srgbClr val="0000FF"/>
                </a:solidFill>
                <a:latin typeface="Times New Roman"/>
                <a:ea typeface="华文细黑"/>
                <a:cs typeface="Times New Roman"/>
              </a:rPr>
              <a:t>MnO</a:t>
            </a:r>
            <a:r>
              <a:rPr lang="en-US" altLang="zh-CN" sz="3200" b="1" kern="100" baseline="-25000" dirty="0">
                <a:solidFill>
                  <a:srgbClr val="0000FF"/>
                </a:solidFill>
                <a:latin typeface="Times New Roman"/>
                <a:ea typeface="华文细黑"/>
                <a:cs typeface="Times New Roman"/>
              </a:rPr>
              <a:t>2</a:t>
            </a:r>
            <a:r>
              <a:rPr lang="zh-CN" altLang="zh-CN" sz="3200" b="1" kern="100" dirty="0">
                <a:solidFill>
                  <a:srgbClr val="0000FF"/>
                </a:solidFill>
                <a:latin typeface="Times New Roman"/>
                <a:ea typeface="华文细黑"/>
                <a:cs typeface="Times New Roman"/>
              </a:rPr>
              <a:t>和浓盐酸制取</a:t>
            </a:r>
            <a:r>
              <a:rPr lang="en-US" altLang="zh-CN" sz="3200" b="1" kern="100" dirty="0" smtClean="0">
                <a:solidFill>
                  <a:srgbClr val="0000FF"/>
                </a:solidFill>
                <a:latin typeface="Times New Roman"/>
                <a:ea typeface="华文细黑"/>
                <a:cs typeface="Times New Roman"/>
              </a:rPr>
              <a:t>Cl</a:t>
            </a:r>
            <a:r>
              <a:rPr lang="en-US" altLang="zh-CN" sz="3200" b="1" kern="100" baseline="-25000" dirty="0" smtClean="0">
                <a:solidFill>
                  <a:srgbClr val="0000FF"/>
                </a:solidFill>
                <a:latin typeface="Times New Roman"/>
                <a:ea typeface="华文细黑"/>
                <a:cs typeface="Times New Roman"/>
              </a:rPr>
              <a:t>2</a:t>
            </a:r>
            <a:r>
              <a:rPr lang="zh-CN" altLang="zh-CN" sz="3200" b="1" kern="100" dirty="0" smtClean="0">
                <a:solidFill>
                  <a:srgbClr val="0000FF"/>
                </a:solidFill>
                <a:latin typeface="Times New Roman"/>
                <a:ea typeface="华文细黑"/>
                <a:cs typeface="Times New Roman"/>
              </a:rPr>
              <a:t>时</a:t>
            </a:r>
            <a:r>
              <a:rPr lang="zh-CN" altLang="zh-CN" sz="3200" b="1"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a:t>
            </a:r>
            <a:r>
              <a:rPr lang="zh-CN" altLang="zh-CN" sz="2800" b="1" kern="100" dirty="0">
                <a:solidFill>
                  <a:srgbClr val="FF0000"/>
                </a:solidFill>
                <a:latin typeface="Times New Roman"/>
                <a:ea typeface="华文细黑"/>
                <a:cs typeface="Times New Roman"/>
              </a:rPr>
              <a:t>加热温度不宜过高</a:t>
            </a:r>
            <a:r>
              <a:rPr lang="zh-CN" altLang="zh-CN" sz="2800" kern="100" dirty="0">
                <a:latin typeface="Times New Roman"/>
                <a:ea typeface="华文细黑"/>
                <a:cs typeface="Times New Roman"/>
              </a:rPr>
              <a:t>，以减少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Bef>
                <a:spcPts val="1200"/>
              </a:spcBef>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a:t>
            </a:r>
            <a:r>
              <a:rPr lang="zh-CN" altLang="zh-CN" sz="2800" b="1" kern="100" dirty="0">
                <a:solidFill>
                  <a:srgbClr val="FF0000"/>
                </a:solidFill>
                <a:latin typeface="Times New Roman"/>
                <a:ea typeface="华文细黑"/>
                <a:cs typeface="Times New Roman"/>
              </a:rPr>
              <a:t>必须用浓盐酸加热才可反应</a:t>
            </a:r>
            <a:r>
              <a:rPr lang="zh-CN" altLang="zh-CN" sz="2800" kern="100" dirty="0">
                <a:latin typeface="Times New Roman"/>
                <a:ea typeface="华文细黑"/>
                <a:cs typeface="Times New Roman"/>
              </a:rPr>
              <a:t>，稀盐酸不反应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Bef>
                <a:spcPts val="1200"/>
              </a:spcBef>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后，再拆卸装置，</a:t>
            </a:r>
            <a:r>
              <a:rPr lang="zh-CN" altLang="zh-CN" sz="2800" kern="100" dirty="0">
                <a:latin typeface="Times New Roman"/>
                <a:ea typeface="华文细黑"/>
                <a:cs typeface="Times New Roman"/>
              </a:rPr>
              <a:t>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spcBef>
                <a:spcPts val="1200"/>
              </a:spcBef>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不能用澄清石灰水吸收</a:t>
            </a:r>
            <a:r>
              <a:rPr lang="zh-CN" altLang="zh-CN" sz="2800" kern="100" dirty="0">
                <a:latin typeface="Times New Roman"/>
                <a:ea typeface="华文细黑"/>
                <a:cs typeface="Times New Roman"/>
              </a:rPr>
              <a:t>，因为溶液</a:t>
            </a:r>
            <a:r>
              <a:rPr lang="zh-CN" altLang="zh-CN" sz="2800" kern="100" dirty="0" smtClean="0">
                <a:latin typeface="Times New Roman"/>
                <a:ea typeface="华文细黑"/>
                <a:cs typeface="Times New Roman"/>
              </a:rPr>
              <a:t>中</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浓度小</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486694" y="4365898"/>
            <a:ext cx="9531777"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Times New Roman"/>
              </a:rPr>
              <a:t>“可直接从分液漏斗中注入</a:t>
            </a:r>
            <a:r>
              <a:rPr lang="en-US" altLang="zh-CN" sz="3200" b="1" kern="100" dirty="0" err="1" smtClean="0">
                <a:solidFill>
                  <a:srgbClr val="0000FF"/>
                </a:solidFill>
                <a:latin typeface="Times New Roman"/>
                <a:ea typeface="华文细黑"/>
                <a:cs typeface="Times New Roman"/>
              </a:rPr>
              <a:t>NaOH</a:t>
            </a:r>
            <a:r>
              <a:rPr lang="zh-CN" altLang="en-US" sz="3200" b="1" kern="100" dirty="0" smtClean="0">
                <a:solidFill>
                  <a:srgbClr val="0000FF"/>
                </a:solidFill>
                <a:latin typeface="Times New Roman"/>
                <a:ea typeface="华文细黑"/>
                <a:cs typeface="Times New Roman"/>
              </a:rPr>
              <a:t>溶液，充分振荡”</a:t>
            </a:r>
            <a:endParaRPr lang="zh-CN" altLang="en-US" sz="3200" dirty="0">
              <a:solidFill>
                <a:srgbClr val="0000FF"/>
              </a:solidFill>
            </a:endParaRPr>
          </a:p>
        </p:txBody>
      </p:sp>
    </p:spTree>
    <p:extLst>
      <p:ext uri="{BB962C8B-B14F-4D97-AF65-F5344CB8AC3E}">
        <p14:creationId xmlns:p14="http://schemas.microsoft.com/office/powerpoint/2010/main" val="15431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bwMode="auto">
          <a:xfrm>
            <a:off x="3070870" y="2827577"/>
            <a:ext cx="1223605" cy="117828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338361" y="2267555"/>
            <a:ext cx="2804517" cy="1306255"/>
          </a:xfrm>
          <a:prstGeom prst="rect">
            <a:avLst/>
          </a:prstGeom>
        </p:spPr>
        <p:txBody>
          <a:bodyPr wrap="squar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实验室免加热法制备</a:t>
            </a:r>
            <a:r>
              <a:rPr lang="zh-CN" altLang="zh-CN" sz="2800" b="1" kern="100" dirty="0" smtClean="0">
                <a:solidFill>
                  <a:srgbClr val="FF0000"/>
                </a:solidFill>
                <a:latin typeface="Times New Roman"/>
                <a:ea typeface="华文细黑"/>
                <a:cs typeface="Times New Roman"/>
              </a:rPr>
              <a:t>氯气</a:t>
            </a:r>
            <a:endParaRPr lang="zh-CN" altLang="en-US" sz="2800" b="1" dirty="0">
              <a:solidFill>
                <a:srgbClr val="FF0000"/>
              </a:solidFill>
            </a:endParaRPr>
          </a:p>
        </p:txBody>
      </p:sp>
      <p:cxnSp>
        <p:nvCxnSpPr>
          <p:cNvPr id="7" name="直接连接符 6"/>
          <p:cNvCxnSpPr/>
          <p:nvPr/>
        </p:nvCxnSpPr>
        <p:spPr>
          <a:xfrm>
            <a:off x="2307248" y="1265555"/>
            <a:ext cx="2592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190550" y="3795192"/>
            <a:ext cx="3744416" cy="30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5432"/>
          <a:stretch/>
        </p:blipFill>
        <p:spPr bwMode="auto">
          <a:xfrm>
            <a:off x="306635" y="1269554"/>
            <a:ext cx="3124275" cy="286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534067" y="1269554"/>
            <a:ext cx="8537803"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浓盐酸变稀</a:t>
            </a:r>
            <a:r>
              <a:rPr lang="zh-CN" altLang="zh-CN" sz="2800" b="1" kern="100" dirty="0" smtClean="0">
                <a:solidFill>
                  <a:srgbClr val="FF0000"/>
                </a:solidFill>
                <a:latin typeface="Times New Roman"/>
                <a:ea typeface="华文细黑"/>
                <a:cs typeface="Times New Roman"/>
              </a:rPr>
              <a:t>盐酸</a:t>
            </a:r>
            <a:r>
              <a:rPr lang="zh-CN" altLang="en-US" sz="2800" b="1" kern="100" dirty="0" smtClean="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MnO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反应</a:t>
            </a:r>
            <a:endParaRPr lang="en-US" altLang="zh-CN" sz="2800" b="1" kern="100" dirty="0" smtClean="0">
              <a:solidFill>
                <a:srgbClr val="FF0000"/>
              </a:solidFill>
              <a:latin typeface="Times New Roman"/>
              <a:ea typeface="华文细黑"/>
              <a:cs typeface="Times New Roman"/>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endParaRPr lang="en-US" altLang="zh-CN" sz="2800" kern="100" dirty="0">
              <a:latin typeface="Times New Roman"/>
              <a:ea typeface="华文细黑"/>
              <a:cs typeface="Courier New"/>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r>
              <a:rPr lang="en-US" altLang="zh-CN" sz="2800" kern="100" dirty="0" err="1" smtClean="0">
                <a:latin typeface="Times New Roman"/>
                <a:ea typeface="华文细黑"/>
                <a:cs typeface="Courier New"/>
              </a:rPr>
              <a:t>B.</a:t>
            </a:r>
            <a:r>
              <a:rPr lang="en-US" altLang="zh-CN" sz="2800" kern="100" dirty="0" err="1" smtClean="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pPr>
            <a:r>
              <a:rPr lang="zh-CN" altLang="en-US" sz="2800" b="1" kern="100" dirty="0" smtClean="0">
                <a:solidFill>
                  <a:srgbClr val="FF0000"/>
                </a:solidFill>
                <a:latin typeface="Times New Roman"/>
                <a:ea typeface="华文细黑"/>
                <a:cs typeface="Times New Roman"/>
              </a:rPr>
              <a:t>                 甲烷与</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发生的是取代</a:t>
            </a:r>
            <a:r>
              <a:rPr lang="zh-CN" altLang="zh-CN" sz="2800" b="1" kern="100" dirty="0" smtClean="0">
                <a:solidFill>
                  <a:srgbClr val="FF0000"/>
                </a:solidFill>
                <a:latin typeface="Times New Roman"/>
                <a:ea typeface="华文细黑"/>
                <a:cs typeface="Times New Roman"/>
              </a:rPr>
              <a:t>反应</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11475232" y="198092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4" name="矩形 13"/>
          <p:cNvSpPr/>
          <p:nvPr/>
        </p:nvSpPr>
        <p:spPr>
          <a:xfrm>
            <a:off x="8857544" y="496736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510" r="62948"/>
          <a:stretch/>
        </p:blipFill>
        <p:spPr>
          <a:xfrm>
            <a:off x="910630" y="1288530"/>
            <a:ext cx="1851231" cy="2592288"/>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5735"/>
          <a:stretch/>
        </p:blipFill>
        <p:spPr>
          <a:xfrm>
            <a:off x="65232" y="4149874"/>
            <a:ext cx="4027140" cy="2592288"/>
          </a:xfrm>
          <a:prstGeom prst="rect">
            <a:avLst/>
          </a:prstGeom>
        </p:spPr>
      </p:pic>
      <p:sp>
        <p:nvSpPr>
          <p:cNvPr id="7" name="矩形 6"/>
          <p:cNvSpPr/>
          <p:nvPr/>
        </p:nvSpPr>
        <p:spPr>
          <a:xfrm>
            <a:off x="4029927" y="1433099"/>
            <a:ext cx="8113951"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err="1" smtClean="0">
                <a:latin typeface="Times New Roman"/>
                <a:ea typeface="华文细黑"/>
                <a:cs typeface="Courier New"/>
              </a:rPr>
              <a:t>C.</a:t>
            </a:r>
            <a:r>
              <a:rPr lang="en-US" altLang="zh-CN" sz="2800" kern="100" dirty="0" err="1" smtClean="0">
                <a:latin typeface="宋体"/>
                <a:ea typeface="华文细黑"/>
                <a:cs typeface="Times New Roman"/>
              </a:rPr>
              <a:t>Ⅲ</a:t>
            </a:r>
            <a:r>
              <a:rPr lang="zh-CN" altLang="zh-CN" sz="2800" kern="100" dirty="0">
                <a:latin typeface="Times New Roman"/>
                <a:ea typeface="华文细黑"/>
                <a:cs typeface="Times New Roman"/>
              </a:rPr>
              <a:t>图中：发生的反应不是燃烧</a:t>
            </a:r>
            <a:r>
              <a:rPr lang="zh-CN" altLang="zh-CN" sz="2800" kern="100" dirty="0" smtClean="0">
                <a:latin typeface="Times New Roman"/>
                <a:ea typeface="华文细黑"/>
                <a:cs typeface="Times New Roman"/>
              </a:rPr>
              <a:t>反应</a:t>
            </a:r>
            <a:endParaRPr lang="en-US" altLang="zh-CN" sz="2800" kern="100" dirty="0">
              <a:latin typeface="宋体"/>
              <a:cs typeface="Courier New"/>
            </a:endParaRPr>
          </a:p>
          <a:p>
            <a:pPr algn="just">
              <a:lnSpc>
                <a:spcPct val="140000"/>
              </a:lnSpc>
              <a:spcAft>
                <a:spcPts val="0"/>
              </a:spcAft>
            </a:pPr>
            <a:r>
              <a:rPr lang="en-US" altLang="zh-CN" sz="2800" b="1" kern="100" dirty="0" smtClean="0">
                <a:solidFill>
                  <a:srgbClr val="FF0000"/>
                </a:solidFill>
                <a:latin typeface="Times New Roman"/>
                <a:ea typeface="华文细黑"/>
              </a:rPr>
              <a:t>Cu</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中发生了燃烧</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（发光发热、氧化还原）</a:t>
            </a:r>
            <a:endParaRPr lang="en-US" altLang="zh-CN" sz="2800" b="1" kern="100" dirty="0" smtClean="0">
              <a:solidFill>
                <a:srgbClr val="FF0000"/>
              </a:solidFill>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r>
              <a:rPr lang="en-US" altLang="zh-CN" sz="2800" kern="100" dirty="0" err="1" smtClean="0">
                <a:latin typeface="Times New Roman"/>
                <a:ea typeface="华文细黑"/>
                <a:cs typeface="Courier New"/>
              </a:rPr>
              <a:t>D.</a:t>
            </a:r>
            <a:r>
              <a:rPr lang="en-US" altLang="zh-CN" sz="2800" kern="100" dirty="0" err="1" smtClean="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br>
              <a:rPr lang="en-US" altLang="zh-CN" sz="2800" kern="100" dirty="0" smtClean="0">
                <a:latin typeface="Times New Roman"/>
                <a:ea typeface="华文细黑"/>
                <a:cs typeface="Times New Roman"/>
              </a:rPr>
            </a:b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入烧杯中，至</a:t>
            </a:r>
            <a:r>
              <a:rPr lang="zh-CN" altLang="zh-CN" sz="2800" kern="100" dirty="0" smtClean="0">
                <a:latin typeface="Times New Roman"/>
                <a:ea typeface="华文细黑"/>
                <a:cs typeface="Times New Roman"/>
              </a:rPr>
              <a:t>溶液酸性</a:t>
            </a:r>
            <a:r>
              <a:rPr lang="zh-CN" altLang="zh-CN" sz="2800" kern="100" dirty="0">
                <a:latin typeface="Times New Roman"/>
                <a:ea typeface="华文细黑"/>
                <a:cs typeface="Times New Roman"/>
              </a:rPr>
              <a:t>，结果有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在酸性条件下有</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生成</a:t>
            </a:r>
            <a:endParaRPr lang="zh-CN" altLang="zh-CN" sz="1050" b="1" kern="100" dirty="0">
              <a:solidFill>
                <a:srgbClr val="FF0000"/>
              </a:solidFill>
              <a:latin typeface="宋体"/>
              <a:cs typeface="Courier New"/>
            </a:endParaRPr>
          </a:p>
        </p:txBody>
      </p:sp>
      <p:sp>
        <p:nvSpPr>
          <p:cNvPr id="9" name="矩形 8"/>
          <p:cNvSpPr/>
          <p:nvPr/>
        </p:nvSpPr>
        <p:spPr>
          <a:xfrm>
            <a:off x="9747040" y="21249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矩形 9"/>
          <p:cNvSpPr/>
          <p:nvPr/>
        </p:nvSpPr>
        <p:spPr>
          <a:xfrm>
            <a:off x="11029012" y="5085978"/>
            <a:ext cx="466794" cy="707886"/>
          </a:xfrm>
          <a:prstGeom prst="rect">
            <a:avLst/>
          </a:prstGeom>
        </p:spPr>
        <p:txBody>
          <a:bodyPr wrap="none">
            <a:spAutoFit/>
          </a:bodyPr>
          <a:lstStyle/>
          <a:p>
            <a:r>
              <a:rPr lang="zh-CN" altLang="en-US" sz="4000" dirty="0">
                <a:solidFill>
                  <a:srgbClr val="FF0000"/>
                </a:solidFill>
              </a:rPr>
              <a:t>√</a:t>
            </a:r>
          </a:p>
        </p:txBody>
      </p:sp>
      <p:sp>
        <p:nvSpPr>
          <p:cNvPr id="3" name="矩形 2"/>
          <p:cNvSpPr/>
          <p:nvPr/>
        </p:nvSpPr>
        <p:spPr>
          <a:xfrm>
            <a:off x="2511306" y="5734050"/>
            <a:ext cx="1351652" cy="954107"/>
          </a:xfrm>
          <a:prstGeom prst="rect">
            <a:avLst/>
          </a:prstGeom>
        </p:spPr>
        <p:txBody>
          <a:bodyPr wrap="none">
            <a:spAutoFit/>
          </a:bodyPr>
          <a:lstStyle/>
          <a:p>
            <a:pPr algn="ctr"/>
            <a:r>
              <a:rPr lang="en-US" altLang="zh-CN" sz="2800" b="1" kern="100" dirty="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 </a:t>
            </a:r>
          </a:p>
          <a:p>
            <a:pPr algn="ctr"/>
            <a:r>
              <a:rPr lang="zh-CN" altLang="en-US"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NaClO</a:t>
            </a:r>
            <a:endParaRPr lang="zh-CN" altLang="en-US" sz="2800" dirty="0"/>
          </a:p>
        </p:txBody>
      </p:sp>
      <p:sp>
        <p:nvSpPr>
          <p:cNvPr id="4" name="椭圆 3"/>
          <p:cNvSpPr/>
          <p:nvPr/>
        </p:nvSpPr>
        <p:spPr bwMode="auto">
          <a:xfrm>
            <a:off x="694606" y="2124939"/>
            <a:ext cx="1728192" cy="144887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2961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down)">
                                      <p:cBhvr>
                                        <p:cTn id="22" dur="500"/>
                                        <p:tgtEl>
                                          <p:spTgt spid="3">
                                            <p:txEl>
                                              <p:pRg st="0" end="0"/>
                                            </p:txEl>
                                          </p:spTgt>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down)">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wipe(left)">
                                      <p:cBhvr>
                                        <p:cTn id="31" dur="10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06249466"/>
              </p:ext>
            </p:extLst>
          </p:nvPr>
        </p:nvGraphicFramePr>
        <p:xfrm>
          <a:off x="46534" y="2205658"/>
          <a:ext cx="9758546" cy="4348174"/>
        </p:xfrm>
        <a:graphic>
          <a:graphicData uri="http://schemas.openxmlformats.org/drawingml/2006/table">
            <a:tbl>
              <a:tblPr/>
              <a:tblGrid>
                <a:gridCol w="1362223"/>
                <a:gridCol w="3787793"/>
                <a:gridCol w="4608530"/>
              </a:tblGrid>
              <a:tr h="72008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解释或结论</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104">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氯气与水生成了酸性物质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氯气与水生成了漂白性物质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e</a:t>
                      </a:r>
                      <a:r>
                        <a:rPr lang="zh-CN" sz="2800" kern="100" dirty="0">
                          <a:effectLst/>
                          <a:latin typeface="Times New Roman"/>
                          <a:ea typeface="华文细黑"/>
                          <a:cs typeface="Times New Roman"/>
                        </a:rPr>
                        <a:t>处变血红色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1"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45418"/>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395662" y="2863032"/>
            <a:ext cx="2690160"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&gt;Br</a:t>
            </a:r>
            <a:r>
              <a:rPr lang="en-US" altLang="zh-CN" sz="2800" b="1" kern="100" baseline="-25000" dirty="0" smtClean="0">
                <a:solidFill>
                  <a:srgbClr val="FF0000"/>
                </a:solidFill>
                <a:latin typeface="Times New Roman"/>
                <a:ea typeface="华文细黑"/>
                <a:cs typeface="Courier New"/>
              </a:rPr>
              <a:t>2</a:t>
            </a:r>
            <a:r>
              <a:rPr lang="zh-CN" altLang="en-US"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9253215" y="3328758"/>
            <a:ext cx="296267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不能</a:t>
            </a:r>
            <a:r>
              <a:rPr lang="zh-CN" altLang="zh-CN" sz="2800" b="1" kern="100" dirty="0" smtClean="0">
                <a:solidFill>
                  <a:srgbClr val="FF0000"/>
                </a:solidFill>
                <a:latin typeface="Times New Roman"/>
                <a:ea typeface="华文细黑"/>
                <a:cs typeface="Times New Roman"/>
              </a:rPr>
              <a:t>说明：</a:t>
            </a:r>
            <a:r>
              <a:rPr lang="en-US" altLang="zh-CN" sz="2800" b="1" kern="100" dirty="0" smtClean="0">
                <a:solidFill>
                  <a:srgbClr val="FF0000"/>
                </a:solidFill>
                <a:latin typeface="Times New Roman"/>
                <a:ea typeface="华文细黑"/>
                <a:cs typeface="Courier New"/>
              </a:rPr>
              <a:t>Br</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12" name="矩形 11"/>
          <p:cNvSpPr/>
          <p:nvPr/>
        </p:nvSpPr>
        <p:spPr>
          <a:xfrm>
            <a:off x="9488683" y="4101682"/>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以及</a:t>
            </a:r>
            <a:r>
              <a:rPr lang="zh-CN" altLang="zh-CN" sz="2800" b="1" kern="100" dirty="0" smtClean="0">
                <a:solidFill>
                  <a:srgbClr val="FF0000"/>
                </a:solidFill>
                <a:latin typeface="Times New Roman"/>
                <a:ea typeface="华文细黑"/>
                <a:cs typeface="Times New Roman"/>
              </a:rPr>
              <a:t>漂白</a:t>
            </a:r>
            <a:r>
              <a:rPr lang="zh-CN" altLang="zh-CN" sz="2800" b="1" kern="100" dirty="0">
                <a:solidFill>
                  <a:srgbClr val="FF0000"/>
                </a:solidFill>
                <a:latin typeface="Times New Roman"/>
                <a:ea typeface="华文细黑"/>
                <a:cs typeface="Times New Roman"/>
              </a:rPr>
              <a:t>性物质</a:t>
            </a:r>
            <a:endParaRPr lang="zh-CN" altLang="en-US" sz="2800" b="1" dirty="0">
              <a:solidFill>
                <a:srgbClr val="FF0000"/>
              </a:solidFill>
            </a:endParaRPr>
          </a:p>
        </p:txBody>
      </p:sp>
      <p:sp>
        <p:nvSpPr>
          <p:cNvPr id="13" name="矩形 12"/>
          <p:cNvSpPr/>
          <p:nvPr/>
        </p:nvSpPr>
        <p:spPr>
          <a:xfrm>
            <a:off x="9522562" y="49704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也有可能是酸性</a:t>
            </a:r>
            <a:endParaRPr lang="zh-CN" altLang="en-US" sz="2800" b="1" dirty="0">
              <a:solidFill>
                <a:srgbClr val="FF0000"/>
              </a:solidFill>
            </a:endParaRPr>
          </a:p>
        </p:txBody>
      </p:sp>
      <p:sp>
        <p:nvSpPr>
          <p:cNvPr id="14" name="矩形 13"/>
          <p:cNvSpPr/>
          <p:nvPr/>
        </p:nvSpPr>
        <p:spPr>
          <a:xfrm>
            <a:off x="9263558" y="5878066"/>
            <a:ext cx="29402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氧化性</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
        <p:nvSpPr>
          <p:cNvPr id="6" name="椭圆 5"/>
          <p:cNvSpPr/>
          <p:nvPr/>
        </p:nvSpPr>
        <p:spPr bwMode="auto">
          <a:xfrm>
            <a:off x="6815286" y="1197546"/>
            <a:ext cx="3744416" cy="64807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8759502" y="5950074"/>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2" grpId="0"/>
      <p:bldP spid="13" grpId="0"/>
      <p:bldP spid="14" grpId="0"/>
      <p:bldP spid="6" grpId="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872019361"/>
              </p:ext>
            </p:extLst>
          </p:nvPr>
        </p:nvGraphicFramePr>
        <p:xfrm>
          <a:off x="694606"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b="1" kern="100" dirty="0" smtClean="0">
                          <a:solidFill>
                            <a:srgbClr val="FF0000"/>
                          </a:solidFill>
                          <a:effectLst/>
                          <a:latin typeface="Times New Roman"/>
                          <a:ea typeface="华文细黑"/>
                          <a:cs typeface="Times New Roman"/>
                        </a:rPr>
                        <a:t>红</a:t>
                      </a:r>
                      <a:r>
                        <a:rPr lang="zh-CN" sz="2800" b="1" kern="100" dirty="0">
                          <a:solidFill>
                            <a:srgbClr val="FF0000"/>
                          </a:solidFill>
                          <a:effectLst/>
                          <a:latin typeface="Times New Roman"/>
                          <a:ea typeface="华文细黑"/>
                          <a:cs typeface="Times New Roman"/>
                        </a:rPr>
                        <a:t>棕色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b="1" kern="100" dirty="0">
                          <a:solidFill>
                            <a:srgbClr val="FF0000"/>
                          </a:solidFill>
                          <a:effectLst/>
                          <a:latin typeface="Times New Roman"/>
                          <a:ea typeface="华文细黑"/>
                          <a:cs typeface="Times New Roman"/>
                        </a:rPr>
                        <a:t>紫黑色</a:t>
                      </a: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液体</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b="1"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136772" y="2638708"/>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092099"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3847496"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，橙红色</a:t>
            </a:r>
            <a:endParaRPr lang="zh-CN" altLang="en-US" sz="2800" b="1"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7375888" y="4358090"/>
            <a:ext cx="2339102"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易</a:t>
            </a:r>
            <a:r>
              <a:rPr lang="zh-CN" altLang="zh-CN" sz="2800" b="1" kern="100" dirty="0" smtClean="0">
                <a:solidFill>
                  <a:srgbClr val="0000FF"/>
                </a:solidFill>
                <a:latin typeface="Times New Roman"/>
                <a:ea typeface="华文细黑"/>
                <a:cs typeface="Times New Roman"/>
              </a:rPr>
              <a:t>溶</a:t>
            </a:r>
            <a:r>
              <a:rPr lang="zh-CN" altLang="en-US" sz="2800" b="1" kern="100" dirty="0" smtClean="0">
                <a:solidFill>
                  <a:srgbClr val="0000FF"/>
                </a:solidFill>
                <a:latin typeface="Times New Roman"/>
                <a:ea typeface="华文细黑"/>
                <a:cs typeface="Times New Roman"/>
              </a:rPr>
              <a:t>，紫红色</a:t>
            </a:r>
            <a:endParaRPr lang="zh-CN" altLang="en-US" sz="2800" b="1"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3060766859"/>
              </p:ext>
            </p:extLst>
          </p:nvPr>
        </p:nvGraphicFramePr>
        <p:xfrm>
          <a:off x="713990"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177068" y="5618500"/>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挥发</a:t>
            </a:r>
            <a:endParaRPr lang="zh-CN" altLang="en-US" sz="2800" b="1" kern="100" dirty="0">
              <a:solidFill>
                <a:srgbClr val="0000FF"/>
              </a:solidFill>
              <a:latin typeface="Times New Roman"/>
              <a:ea typeface="华文细黑"/>
              <a:cs typeface="Times New Roman"/>
            </a:endParaRPr>
          </a:p>
        </p:txBody>
      </p:sp>
      <p:cxnSp>
        <p:nvCxnSpPr>
          <p:cNvPr id="17" name="直接连接符 16"/>
          <p:cNvCxnSpPr/>
          <p:nvPr/>
        </p:nvCxnSpPr>
        <p:spPr>
          <a:xfrm>
            <a:off x="7817382"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816767" y="538024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升华</a:t>
            </a:r>
            <a:endParaRPr lang="zh-CN" altLang="en-US" sz="2800" b="1" kern="100" dirty="0">
              <a:solidFill>
                <a:srgbClr val="0000FF"/>
              </a:solidFill>
              <a:latin typeface="Times New Roman"/>
              <a:ea typeface="华文细黑"/>
              <a:cs typeface="Times New Roman"/>
            </a:endParaRPr>
          </a:p>
        </p:txBody>
      </p:sp>
      <p:cxnSp>
        <p:nvCxnSpPr>
          <p:cNvPr id="19" name="直接连接符 18"/>
          <p:cNvCxnSpPr/>
          <p:nvPr/>
        </p:nvCxnSpPr>
        <p:spPr>
          <a:xfrm>
            <a:off x="8924206"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8964240" y="5988174"/>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2" name="TextBox 1"/>
          <p:cNvSpPr txBox="1"/>
          <p:nvPr/>
        </p:nvSpPr>
        <p:spPr>
          <a:xfrm>
            <a:off x="10559702" y="2978582"/>
            <a:ext cx="154875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Br </a:t>
            </a:r>
            <a:r>
              <a:rPr lang="en-US" altLang="zh-CN" sz="40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732746" y="3554646"/>
            <a:ext cx="1297150"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I </a:t>
            </a:r>
            <a:r>
              <a:rPr lang="en-US" altLang="zh-CN" sz="36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zh-CN" altLang="en-US" sz="2800" b="1" dirty="0" smtClean="0">
                <a:solidFill>
                  <a:srgbClr val="0000FF"/>
                </a:solidFill>
                <a:latin typeface="Times New Roman" panose="02020603050405020304" pitchFamily="18" charset="0"/>
                <a:cs typeface="Times New Roman" panose="02020603050405020304" pitchFamily="18" charset="0"/>
              </a:rPr>
              <a:t>无色</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3283977" y="3247673"/>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，橙黄色</a:t>
            </a:r>
            <a:endParaRPr lang="zh-CN" altLang="zh-CN" sz="2800" b="1" kern="100" dirty="0">
              <a:solidFill>
                <a:srgbClr val="FF0000"/>
              </a:solidFill>
              <a:latin typeface="宋体"/>
              <a:cs typeface="Courier New"/>
            </a:endParaRPr>
          </a:p>
        </p:txBody>
      </p:sp>
      <p:sp>
        <p:nvSpPr>
          <p:cNvPr id="8" name="矩形 7"/>
          <p:cNvSpPr/>
          <p:nvPr/>
        </p:nvSpPr>
        <p:spPr>
          <a:xfrm>
            <a:off x="6844314" y="3242798"/>
            <a:ext cx="3416321" cy="656077"/>
          </a:xfrm>
          <a:prstGeom prst="rect">
            <a:avLst/>
          </a:prstGeom>
        </p:spPr>
        <p:txBody>
          <a:bodyPr wrap="none">
            <a:spAutoFit/>
          </a:bodyPr>
          <a:lstStyle/>
          <a:p>
            <a:pPr algn="ctr">
              <a:lnSpc>
                <a:spcPct val="150000"/>
              </a:lnSpc>
              <a:spcAft>
                <a:spcPts val="0"/>
              </a:spcAft>
            </a:pPr>
            <a:r>
              <a:rPr lang="zh-CN" altLang="zh-CN" sz="2800" b="1" kern="100" dirty="0">
                <a:solidFill>
                  <a:srgbClr val="FF0000"/>
                </a:solidFill>
                <a:latin typeface="Times New Roman"/>
                <a:ea typeface="华文细黑"/>
                <a:cs typeface="Times New Roman"/>
              </a:rPr>
              <a:t>溶解度不大</a:t>
            </a:r>
            <a:r>
              <a:rPr lang="zh-CN" altLang="en-US" sz="2800" b="1" kern="100" dirty="0">
                <a:solidFill>
                  <a:srgbClr val="FF0000"/>
                </a:solidFill>
                <a:latin typeface="Times New Roman"/>
                <a:ea typeface="华文细黑"/>
                <a:cs typeface="Times New Roman"/>
              </a:rPr>
              <a:t>，棕黄色</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P spid="2" grpId="0"/>
      <p:bldP spid="21"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矩形 17"/>
          <p:cNvSpPr/>
          <p:nvPr/>
        </p:nvSpPr>
        <p:spPr>
          <a:xfrm>
            <a:off x="5807063" y="3357786"/>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20" name="矩形 19"/>
          <p:cNvSpPr/>
          <p:nvPr/>
        </p:nvSpPr>
        <p:spPr>
          <a:xfrm>
            <a:off x="5879071" y="4562758"/>
            <a:ext cx="5515824" cy="523220"/>
          </a:xfrm>
          <a:prstGeom prst="rect">
            <a:avLst/>
          </a:prstGeom>
        </p:spPr>
        <p:txBody>
          <a:bodyPr wrap="square">
            <a:spAutoFit/>
          </a:bodyPr>
          <a:lstStyle/>
          <a:p>
            <a:r>
              <a:rPr lang="zh-CN" altLang="en-US" sz="2800" b="1" kern="100" dirty="0" smtClean="0">
                <a:solidFill>
                  <a:srgbClr val="0000FF"/>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F </a:t>
            </a:r>
            <a:r>
              <a:rPr lang="en-US" altLang="zh-CN" sz="2800" b="1" kern="100" baseline="30000" dirty="0" smtClean="0">
                <a:solidFill>
                  <a:srgbClr val="0000FF"/>
                </a:solidFill>
                <a:latin typeface="Times New Roman"/>
                <a:ea typeface="华文细黑"/>
                <a:cs typeface="Courier New"/>
              </a:rPr>
              <a:t>- </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a:t>
            </a:r>
            <a:r>
              <a:rPr lang="en-US" altLang="zh-CN" sz="2800" b="1" kern="100" dirty="0" err="1" smtClean="0">
                <a:solidFill>
                  <a:srgbClr val="0000FF"/>
                </a:solidFill>
                <a:latin typeface="Times New Roman"/>
                <a:ea typeface="华文细黑"/>
                <a:cs typeface="Courier New"/>
              </a:rPr>
              <a:t>Cl</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Br </a:t>
            </a:r>
            <a:r>
              <a:rPr lang="en-US" altLang="zh-CN" sz="2800" b="1" kern="100" baseline="30000" dirty="0" smtClean="0">
                <a:solidFill>
                  <a:srgbClr val="0000FF"/>
                </a:solidFill>
                <a:latin typeface="Times New Roman"/>
                <a:ea typeface="华文细黑"/>
                <a:cs typeface="Courier New"/>
              </a:rPr>
              <a:t>-</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&lt; Fe</a:t>
            </a:r>
            <a:r>
              <a:rPr lang="en-US" altLang="zh-CN" sz="2800" b="1" kern="100" baseline="30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&lt; I</a:t>
            </a:r>
            <a:r>
              <a:rPr lang="en-US" altLang="zh-CN" sz="2800" b="1" kern="100" baseline="30000" dirty="0" smtClean="0">
                <a:solidFill>
                  <a:srgbClr val="0000FF"/>
                </a:solidFill>
                <a:latin typeface="Times New Roman"/>
                <a:ea typeface="华文细黑"/>
                <a:cs typeface="Courier New"/>
              </a:rPr>
              <a:t>-</a:t>
            </a:r>
            <a:endParaRPr lang="zh-CN" altLang="en-US" b="1" dirty="0">
              <a:solidFill>
                <a:srgbClr val="0000FF"/>
              </a:solidFill>
            </a:endParaRPr>
          </a:p>
        </p:txBody>
      </p:sp>
      <p:sp>
        <p:nvSpPr>
          <p:cNvPr id="2" name="矩形 1"/>
          <p:cNvSpPr/>
          <p:nvPr/>
        </p:nvSpPr>
        <p:spPr>
          <a:xfrm>
            <a:off x="2277389" y="1773610"/>
            <a:ext cx="9506449"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氟特殊</a:t>
            </a:r>
            <a:r>
              <a:rPr lang="en-US" altLang="zh-CN" sz="3600" b="1" kern="100" dirty="0" smtClean="0">
                <a:solidFill>
                  <a:srgbClr val="FF0000"/>
                </a:solidFill>
                <a:latin typeface="Times New Roman"/>
                <a:ea typeface="华文细黑"/>
                <a:cs typeface="Courier New"/>
              </a:rPr>
              <a:t>: </a:t>
            </a:r>
            <a:r>
              <a:rPr lang="zh-CN" altLang="en-US" sz="3600" b="1" kern="100" dirty="0" smtClean="0">
                <a:solidFill>
                  <a:srgbClr val="FF0000"/>
                </a:solidFill>
                <a:latin typeface="Times New Roman"/>
                <a:ea typeface="华文细黑"/>
                <a:cs typeface="Courier New"/>
              </a:rPr>
              <a:t>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10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left)">
                                      <p:cBhvr>
                                        <p:cTn id="6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P spid="18" grpId="0"/>
      <p:bldP spid="20"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690" name="文档" r:id="rId3" imgW="10543117" imgH="2874395" progId="Word.Document.12">
                  <p:embed/>
                </p:oleObj>
              </mc:Choice>
              <mc:Fallback>
                <p:oleObj name="文档" r:id="rId3" imgW="10543117" imgH="2874395" progId="Word.Document.12">
                  <p:embed/>
                  <p:pic>
                    <p:nvPicPr>
                      <p:cNvPr id="0" name=""/>
                      <p:cNvPicPr/>
                      <p:nvPr/>
                    </p:nvPicPr>
                    <p:blipFill>
                      <a:blip r:embed="rId4"/>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FF0000"/>
                </a:solidFill>
                <a:latin typeface="Times New Roman"/>
                <a:ea typeface="华文细黑"/>
              </a:rPr>
              <a:t>2Fe</a:t>
            </a:r>
            <a:r>
              <a:rPr lang="en-US" altLang="zh-CN" sz="2800" b="1" baseline="30000" dirty="0">
                <a:solidFill>
                  <a:srgbClr val="FF0000"/>
                </a:solidFill>
                <a:latin typeface="Times New Roman"/>
                <a:ea typeface="华文细黑"/>
              </a:rPr>
              <a:t>2</a:t>
            </a:r>
            <a:r>
              <a:rPr lang="zh-CN" altLang="zh-CN" sz="2800" b="1" baseline="30000" dirty="0">
                <a:solidFill>
                  <a:srgbClr val="FF0000"/>
                </a:solidFill>
                <a:latin typeface="Times New Roman"/>
                <a:ea typeface="华文细黑"/>
                <a:cs typeface="Times New Roman"/>
              </a:rPr>
              <a:t>＋</a:t>
            </a:r>
            <a:r>
              <a:rPr lang="zh-CN" altLang="zh-CN" sz="2800" b="1" dirty="0">
                <a:solidFill>
                  <a:srgbClr val="FF0000"/>
                </a:solidFill>
                <a:latin typeface="Times New Roman"/>
                <a:ea typeface="华文细黑"/>
                <a:cs typeface="Times New Roman"/>
              </a:rPr>
              <a:t>＋</a:t>
            </a:r>
            <a:r>
              <a:rPr lang="en-US" altLang="zh-CN" sz="2800" b="1" dirty="0">
                <a:solidFill>
                  <a:srgbClr val="FF0000"/>
                </a:solidFill>
                <a:latin typeface="Times New Roman"/>
                <a:ea typeface="华文细黑"/>
              </a:rPr>
              <a:t>Br</a:t>
            </a:r>
            <a:r>
              <a:rPr lang="en-US" altLang="zh-CN" sz="2800" b="1" baseline="-25000" dirty="0">
                <a:solidFill>
                  <a:srgbClr val="FF0000"/>
                </a:solidFill>
                <a:latin typeface="Times New Roman"/>
                <a:ea typeface="华文细黑"/>
              </a:rPr>
              <a:t>2</a:t>
            </a:r>
            <a:r>
              <a:rPr lang="en-US" altLang="zh-CN" sz="2800" b="1" spc="-80" dirty="0">
                <a:solidFill>
                  <a:srgbClr val="FF0000"/>
                </a:solidFill>
                <a:latin typeface="Times New Roman"/>
                <a:ea typeface="华文细黑"/>
              </a:rPr>
              <a:t>==</a:t>
            </a:r>
            <a:r>
              <a:rPr lang="en-US" altLang="zh-CN" sz="2800" b="1" dirty="0">
                <a:solidFill>
                  <a:srgbClr val="FF0000"/>
                </a:solidFill>
                <a:latin typeface="Times New Roman"/>
                <a:ea typeface="华文细黑"/>
              </a:rPr>
              <a:t>=2Br</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FF0000"/>
                </a:solidFill>
                <a:latin typeface="Times New Roman"/>
                <a:ea typeface="华文细黑"/>
                <a:cs typeface="Times New Roman"/>
              </a:rPr>
              <a:t>＋</a:t>
            </a:r>
            <a:r>
              <a:rPr lang="en-US" altLang="zh-CN" sz="2800" b="1" dirty="0" smtClean="0">
                <a:solidFill>
                  <a:srgbClr val="FF0000"/>
                </a:solidFill>
                <a:latin typeface="Times New Roman"/>
                <a:ea typeface="华文细黑"/>
              </a:rPr>
              <a:t>2Fe</a:t>
            </a:r>
            <a:r>
              <a:rPr lang="en-US" altLang="zh-CN" sz="2800" b="1" baseline="30000" dirty="0" smtClean="0">
                <a:solidFill>
                  <a:srgbClr val="FF0000"/>
                </a:solidFill>
                <a:latin typeface="Times New Roman"/>
                <a:ea typeface="华文细黑"/>
              </a:rPr>
              <a:t>3</a:t>
            </a:r>
            <a:r>
              <a:rPr lang="zh-CN" altLang="zh-CN" sz="2800" b="1"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691" name="文档" r:id="rId5" imgW="593684" imgH="689065" progId="Word.Document.12">
                  <p:embed/>
                </p:oleObj>
              </mc:Choice>
              <mc:Fallback>
                <p:oleObj name="文档" r:id="rId5" imgW="593684" imgH="689065" progId="Word.Document.12">
                  <p:embed/>
                  <p:pic>
                    <p:nvPicPr>
                      <p:cNvPr id="0" name=""/>
                      <p:cNvPicPr/>
                      <p:nvPr/>
                    </p:nvPicPr>
                    <p:blipFill>
                      <a:blip r:embed="rId6"/>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692" name="文档" r:id="rId7" imgW="581083" imgH="649463" progId="Word.Document.12">
                  <p:embed/>
                </p:oleObj>
              </mc:Choice>
              <mc:Fallback>
                <p:oleObj name="文档" r:id="rId7" imgW="581083" imgH="649463" progId="Word.Document.12">
                  <p:embed/>
                  <p:pic>
                    <p:nvPicPr>
                      <p:cNvPr id="0" name=""/>
                      <p:cNvPicPr/>
                      <p:nvPr/>
                    </p:nvPicPr>
                    <p:blipFill>
                      <a:blip r:embed="rId8"/>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871040894"/>
              </p:ext>
            </p:extLst>
          </p:nvPr>
        </p:nvGraphicFramePr>
        <p:xfrm>
          <a:off x="43540" y="695816"/>
          <a:ext cx="12071872" cy="5614298"/>
        </p:xfrm>
        <a:graphic>
          <a:graphicData uri="http://schemas.openxmlformats.org/drawingml/2006/table">
            <a:tbl>
              <a:tblPr firstRow="1" firstCol="1" bandRow="1">
                <a:tableStyleId>{5940675A-B579-460E-94D1-54222C63F5DA}</a:tableStyleId>
              </a:tblPr>
              <a:tblGrid>
                <a:gridCol w="795082"/>
                <a:gridCol w="6480720"/>
                <a:gridCol w="2664296"/>
                <a:gridCol w="2131774"/>
              </a:tblGrid>
              <a:tr h="325994">
                <a:tc>
                  <a:txBody>
                    <a:bodyPr/>
                    <a:lstStyle/>
                    <a:p>
                      <a:pPr algn="ctr">
                        <a:lnSpc>
                          <a:spcPct val="150000"/>
                        </a:lnSpc>
                        <a:spcAft>
                          <a:spcPts val="0"/>
                        </a:spcAft>
                      </a:pPr>
                      <a:r>
                        <a:rPr lang="zh-CN" sz="2400" b="1" kern="100" dirty="0" smtClean="0">
                          <a:solidFill>
                            <a:srgbClr val="FF0000"/>
                          </a:solidFill>
                          <a:effectLst/>
                          <a:latin typeface="Times New Roman" panose="02020603050405020304" pitchFamily="18" charset="0"/>
                          <a:cs typeface="Times New Roman" panose="02020603050405020304" pitchFamily="18" charset="0"/>
                        </a:rPr>
                        <a:t>选项</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FF0000"/>
                          </a:solidFill>
                          <a:effectLst/>
                          <a:latin typeface="Times New Roman" panose="02020603050405020304" pitchFamily="18" charset="0"/>
                          <a:cs typeface="Times New Roman" panose="02020603050405020304" pitchFamily="18" charset="0"/>
                        </a:rPr>
                        <a:t>实验操作</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a:solidFill>
                            <a:srgbClr val="FF0000"/>
                          </a:solidFill>
                          <a:effectLst/>
                          <a:latin typeface="Times New Roman" panose="02020603050405020304" pitchFamily="18" charset="0"/>
                          <a:cs typeface="Times New Roman" panose="02020603050405020304" pitchFamily="18" charset="0"/>
                        </a:rPr>
                        <a:t>现象</a:t>
                      </a:r>
                      <a:endParaRPr lang="zh-CN" sz="2400" b="1" kern="10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FF0000"/>
                          </a:solidFill>
                          <a:effectLst/>
                          <a:latin typeface="Times New Roman" panose="02020603050405020304" pitchFamily="18" charset="0"/>
                          <a:cs typeface="Times New Roman" panose="02020603050405020304" pitchFamily="18" charset="0"/>
                        </a:rPr>
                        <a:t>结论</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r>
              <a:tr h="694051">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A</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向苏打和小苏打溶液中</a:t>
                      </a:r>
                      <a:r>
                        <a:rPr lang="zh-CN" sz="2400" b="1" kern="100" dirty="0" smtClean="0">
                          <a:solidFill>
                            <a:srgbClr val="0000FF"/>
                          </a:solidFill>
                          <a:effectLst/>
                          <a:latin typeface="Times New Roman" panose="02020603050405020304" pitchFamily="18" charset="0"/>
                          <a:cs typeface="Times New Roman" panose="02020603050405020304" pitchFamily="18" charset="0"/>
                        </a:rPr>
                        <a:t>分别</a:t>
                      </a:r>
                      <a:r>
                        <a:rPr lang="zh-CN" altLang="en-US" sz="2400" b="1" kern="100" dirty="0" smtClean="0">
                          <a:solidFill>
                            <a:srgbClr val="0000FF"/>
                          </a:solidFill>
                          <a:effectLst/>
                          <a:latin typeface="Times New Roman" panose="02020603050405020304" pitchFamily="18" charset="0"/>
                          <a:cs typeface="Times New Roman" panose="02020603050405020304" pitchFamily="18" charset="0"/>
                        </a:rPr>
                        <a:t>逐滴滴入</a:t>
                      </a:r>
                      <a:r>
                        <a:rPr lang="zh-CN" sz="2400" b="1" kern="100" dirty="0" smtClean="0">
                          <a:solidFill>
                            <a:srgbClr val="0000FF"/>
                          </a:solidFill>
                          <a:effectLst/>
                          <a:latin typeface="Times New Roman" panose="02020603050405020304" pitchFamily="18" charset="0"/>
                          <a:cs typeface="Times New Roman" panose="02020603050405020304" pitchFamily="18" charset="0"/>
                        </a:rPr>
                        <a:t>盐酸</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均</a:t>
                      </a:r>
                      <a:r>
                        <a:rPr lang="zh-CN" altLang="en-US" sz="2400" b="1" kern="100" dirty="0" smtClean="0">
                          <a:solidFill>
                            <a:srgbClr val="0000FF"/>
                          </a:solidFill>
                          <a:effectLst/>
                          <a:latin typeface="Times New Roman" panose="02020603050405020304" pitchFamily="18" charset="0"/>
                          <a:cs typeface="Times New Roman" panose="02020603050405020304" pitchFamily="18" charset="0"/>
                        </a:rPr>
                        <a:t>马上</a:t>
                      </a:r>
                      <a:r>
                        <a:rPr lang="zh-CN" sz="2400" b="1" kern="100" dirty="0" smtClean="0">
                          <a:solidFill>
                            <a:srgbClr val="0000FF"/>
                          </a:solidFill>
                          <a:effectLst/>
                          <a:latin typeface="Times New Roman" panose="02020603050405020304" pitchFamily="18" charset="0"/>
                          <a:cs typeface="Times New Roman" panose="02020603050405020304" pitchFamily="18" charset="0"/>
                        </a:rPr>
                        <a:t>冒气</a:t>
                      </a:r>
                      <a:r>
                        <a:rPr lang="zh-CN" sz="2400" b="1" kern="100" dirty="0">
                          <a:solidFill>
                            <a:srgbClr val="0000FF"/>
                          </a:solidFill>
                          <a:effectLst/>
                          <a:latin typeface="Times New Roman" panose="02020603050405020304" pitchFamily="18" charset="0"/>
                          <a:cs typeface="Times New Roman" panose="02020603050405020304" pitchFamily="18" charset="0"/>
                        </a:rPr>
                        <a:t>泡</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两者与盐酸反应速率相同</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r h="1592114">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B</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将</a:t>
                      </a:r>
                      <a:r>
                        <a:rPr lang="en-US" sz="2400" b="1" kern="100" dirty="0">
                          <a:solidFill>
                            <a:srgbClr val="0000FF"/>
                          </a:solidFill>
                          <a:effectLst/>
                          <a:latin typeface="Times New Roman" panose="02020603050405020304" pitchFamily="18" charset="0"/>
                          <a:cs typeface="Times New Roman" panose="02020603050405020304" pitchFamily="18" charset="0"/>
                        </a:rPr>
                        <a:t>0.1 </a:t>
                      </a:r>
                      <a:r>
                        <a:rPr lang="en-US" sz="2400" b="1" kern="100" dirty="0" err="1">
                          <a:solidFill>
                            <a:srgbClr val="0000FF"/>
                          </a:solidFill>
                          <a:effectLst/>
                          <a:latin typeface="Times New Roman" panose="02020603050405020304" pitchFamily="18" charset="0"/>
                          <a:cs typeface="Times New Roman" panose="02020603050405020304" pitchFamily="18" charset="0"/>
                        </a:rPr>
                        <a:t>mol</a:t>
                      </a:r>
                      <a:r>
                        <a:rPr lang="en-US" sz="2400" b="1" kern="100" dirty="0">
                          <a:solidFill>
                            <a:srgbClr val="0000FF"/>
                          </a:solidFill>
                          <a:effectLst/>
                          <a:latin typeface="Times New Roman" panose="02020603050405020304" pitchFamily="18" charset="0"/>
                          <a:cs typeface="Times New Roman" panose="02020603050405020304" pitchFamily="18" charset="0"/>
                        </a:rPr>
                        <a:t>/L Na</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CO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溶液滴入</a:t>
                      </a:r>
                      <a:r>
                        <a:rPr lang="en-US" sz="2400" b="1" kern="100" dirty="0">
                          <a:solidFill>
                            <a:srgbClr val="0000FF"/>
                          </a:solidFill>
                          <a:effectLst/>
                          <a:latin typeface="Times New Roman" panose="02020603050405020304" pitchFamily="18" charset="0"/>
                          <a:cs typeface="Times New Roman" panose="02020603050405020304" pitchFamily="18" charset="0"/>
                        </a:rPr>
                        <a:t>BaCl</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溶液至不再有沉淀产生，再滴加</a:t>
                      </a:r>
                      <a:r>
                        <a:rPr lang="en-US" sz="2400" b="1" kern="100" dirty="0">
                          <a:solidFill>
                            <a:srgbClr val="0000FF"/>
                          </a:solidFill>
                          <a:effectLst/>
                          <a:latin typeface="Times New Roman" panose="02020603050405020304" pitchFamily="18" charset="0"/>
                          <a:cs typeface="Times New Roman" panose="02020603050405020304" pitchFamily="18" charset="0"/>
                        </a:rPr>
                        <a:t>0.1 </a:t>
                      </a:r>
                      <a:r>
                        <a:rPr lang="en-US" sz="2400" b="1" kern="100" dirty="0" err="1">
                          <a:solidFill>
                            <a:srgbClr val="0000FF"/>
                          </a:solidFill>
                          <a:effectLst/>
                          <a:latin typeface="Times New Roman" panose="02020603050405020304" pitchFamily="18" charset="0"/>
                          <a:cs typeface="Times New Roman" panose="02020603050405020304" pitchFamily="18" charset="0"/>
                        </a:rPr>
                        <a:t>mol</a:t>
                      </a:r>
                      <a:r>
                        <a:rPr lang="en-US" sz="2400" b="1" kern="100" dirty="0">
                          <a:solidFill>
                            <a:srgbClr val="0000FF"/>
                          </a:solidFill>
                          <a:effectLst/>
                          <a:latin typeface="Times New Roman" panose="02020603050405020304" pitchFamily="18" charset="0"/>
                          <a:cs typeface="Times New Roman" panose="02020603050405020304" pitchFamily="18" charset="0"/>
                        </a:rPr>
                        <a:t>/L Na</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r>
                        <a:rPr lang="zh-CN" sz="2400" b="1" kern="100" dirty="0">
                          <a:solidFill>
                            <a:srgbClr val="0000FF"/>
                          </a:solidFill>
                          <a:effectLst/>
                          <a:latin typeface="Times New Roman" panose="02020603050405020304" pitchFamily="18" charset="0"/>
                          <a:cs typeface="Times New Roman" panose="02020603050405020304" pitchFamily="18" charset="0"/>
                        </a:rPr>
                        <a:t>溶液</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有白色沉淀并保持不变</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b="1" kern="100" dirty="0">
                          <a:solidFill>
                            <a:srgbClr val="0000FF"/>
                          </a:solidFill>
                          <a:effectLst/>
                          <a:latin typeface="Times New Roman" panose="02020603050405020304" pitchFamily="18" charset="0"/>
                          <a:cs typeface="Times New Roman" panose="02020603050405020304" pitchFamily="18" charset="0"/>
                        </a:rPr>
                        <a:t>BaCO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smtClean="0">
                          <a:solidFill>
                            <a:srgbClr val="0000FF"/>
                          </a:solidFill>
                          <a:effectLst/>
                          <a:latin typeface="Times New Roman" panose="02020603050405020304" pitchFamily="18" charset="0"/>
                          <a:cs typeface="Times New Roman" panose="02020603050405020304" pitchFamily="18" charset="0"/>
                        </a:rPr>
                        <a:t>不能</a:t>
                      </a:r>
                      <a:endParaRPr lang="en-US" altLang="zh-CN" sz="2400" b="1" kern="100" dirty="0" smtClean="0">
                        <a:solidFill>
                          <a:srgbClr val="0000FF"/>
                        </a:solidFill>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转化</a:t>
                      </a:r>
                      <a:r>
                        <a:rPr lang="zh-CN" sz="2400" b="1" kern="100" dirty="0">
                          <a:solidFill>
                            <a:srgbClr val="0000FF"/>
                          </a:solidFill>
                          <a:effectLst/>
                          <a:latin typeface="Times New Roman" panose="02020603050405020304" pitchFamily="18" charset="0"/>
                          <a:cs typeface="Times New Roman" panose="02020603050405020304" pitchFamily="18" charset="0"/>
                        </a:rPr>
                        <a:t>为</a:t>
                      </a:r>
                      <a:r>
                        <a:rPr lang="en-US" sz="2400" b="1" kern="100" dirty="0">
                          <a:solidFill>
                            <a:srgbClr val="0000FF"/>
                          </a:solidFill>
                          <a:effectLst/>
                          <a:latin typeface="Times New Roman" panose="02020603050405020304" pitchFamily="18" charset="0"/>
                          <a:cs typeface="Times New Roman" panose="02020603050405020304" pitchFamily="18" charset="0"/>
                        </a:rPr>
                        <a:t>BaSO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tc>
              </a:tr>
              <a:tr h="1080120">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C</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向含有</a:t>
                      </a: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的</a:t>
                      </a:r>
                      <a:r>
                        <a:rPr lang="en-US" sz="2400" b="1" kern="100" dirty="0">
                          <a:solidFill>
                            <a:srgbClr val="0000FF"/>
                          </a:solidFill>
                          <a:effectLst/>
                          <a:latin typeface="Times New Roman" panose="02020603050405020304" pitchFamily="18" charset="0"/>
                          <a:cs typeface="Times New Roman" panose="02020603050405020304" pitchFamily="18" charset="0"/>
                        </a:rPr>
                        <a:t>MgSO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4</a:t>
                      </a:r>
                      <a:r>
                        <a:rPr lang="zh-CN" sz="2400" b="1" kern="100" dirty="0">
                          <a:solidFill>
                            <a:srgbClr val="0000FF"/>
                          </a:solidFill>
                          <a:effectLst/>
                          <a:latin typeface="Times New Roman" panose="02020603050405020304" pitchFamily="18" charset="0"/>
                          <a:cs typeface="Times New Roman" panose="02020603050405020304" pitchFamily="18" charset="0"/>
                        </a:rPr>
                        <a:t>溶液中，先加</a:t>
                      </a:r>
                      <a:r>
                        <a:rPr lang="en-US" sz="2400" b="1" kern="100" dirty="0">
                          <a:solidFill>
                            <a:srgbClr val="0000FF"/>
                          </a:solidFill>
                          <a:effectLst/>
                          <a:latin typeface="Times New Roman" panose="02020603050405020304" pitchFamily="18" charset="0"/>
                          <a:cs typeface="Times New Roman" panose="02020603050405020304" pitchFamily="18" charset="0"/>
                        </a:rPr>
                        <a:t>H</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en-US" sz="2400" b="1" kern="100" dirty="0">
                          <a:solidFill>
                            <a:srgbClr val="0000FF"/>
                          </a:solidFill>
                          <a:effectLst/>
                          <a:latin typeface="Times New Roman" panose="02020603050405020304" pitchFamily="18" charset="0"/>
                          <a:cs typeface="Times New Roman" panose="02020603050405020304" pitchFamily="18" charset="0"/>
                        </a:rPr>
                        <a:t>O</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溶液，然后再调溶液的</a:t>
                      </a:r>
                      <a:r>
                        <a:rPr lang="en-US" sz="2400" b="1" kern="100" dirty="0">
                          <a:solidFill>
                            <a:srgbClr val="0000FF"/>
                          </a:solidFill>
                          <a:effectLst/>
                          <a:latin typeface="Times New Roman" panose="02020603050405020304" pitchFamily="18" charset="0"/>
                          <a:cs typeface="Times New Roman" panose="02020603050405020304" pitchFamily="18" charset="0"/>
                        </a:rPr>
                        <a:t>pH</a:t>
                      </a:r>
                      <a:r>
                        <a:rPr lang="zh-CN" sz="2400" b="1" kern="100" dirty="0">
                          <a:solidFill>
                            <a:srgbClr val="0000FF"/>
                          </a:solidFill>
                          <a:effectLst/>
                          <a:latin typeface="Times New Roman" panose="02020603050405020304" pitchFamily="18" charset="0"/>
                          <a:cs typeface="Times New Roman" panose="02020603050405020304" pitchFamily="18" charset="0"/>
                        </a:rPr>
                        <a:t>约为</a:t>
                      </a:r>
                      <a:r>
                        <a:rPr lang="en-US" sz="2400" b="1" kern="100" dirty="0">
                          <a:solidFill>
                            <a:srgbClr val="0000FF"/>
                          </a:solidFill>
                          <a:effectLst/>
                          <a:latin typeface="Times New Roman" panose="02020603050405020304" pitchFamily="18" charset="0"/>
                          <a:cs typeface="Times New Roman" panose="02020603050405020304" pitchFamily="18" charset="0"/>
                        </a:rPr>
                        <a:t>5</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有红褐色沉淀生成</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2+</a:t>
                      </a:r>
                      <a:r>
                        <a:rPr lang="zh-CN" sz="2400" b="1" kern="100" dirty="0">
                          <a:solidFill>
                            <a:srgbClr val="0000FF"/>
                          </a:solidFill>
                          <a:effectLst/>
                          <a:latin typeface="Times New Roman" panose="02020603050405020304" pitchFamily="18" charset="0"/>
                          <a:cs typeface="Times New Roman" panose="02020603050405020304" pitchFamily="18" charset="0"/>
                        </a:rPr>
                        <a:t>被</a:t>
                      </a:r>
                      <a:r>
                        <a:rPr lang="en-US" sz="2400" b="1" kern="100" dirty="0" smtClean="0">
                          <a:solidFill>
                            <a:srgbClr val="0000FF"/>
                          </a:solidFill>
                          <a:effectLst/>
                          <a:latin typeface="Times New Roman" panose="02020603050405020304" pitchFamily="18" charset="0"/>
                          <a:cs typeface="Times New Roman" panose="02020603050405020304" pitchFamily="18" charset="0"/>
                        </a:rPr>
                        <a:t>H</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r>
                        <a:rPr lang="en-US" sz="2400" b="1" kern="100" dirty="0" smtClean="0">
                          <a:solidFill>
                            <a:srgbClr val="0000FF"/>
                          </a:solidFill>
                          <a:effectLst/>
                          <a:latin typeface="Times New Roman" panose="02020603050405020304" pitchFamily="18" charset="0"/>
                          <a:cs typeface="Times New Roman" panose="02020603050405020304" pitchFamily="18" charset="0"/>
                        </a:rPr>
                        <a:t>O</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p>
                    <a:p>
                      <a:pPr algn="ctr">
                        <a:lnSpc>
                          <a:spcPct val="150000"/>
                        </a:lnSpc>
                        <a:spcAft>
                          <a:spcPts val="0"/>
                        </a:spcAft>
                      </a:pPr>
                      <a:r>
                        <a:rPr lang="zh-CN" sz="2400" b="1" kern="100" dirty="0" smtClean="0">
                          <a:solidFill>
                            <a:srgbClr val="0000FF"/>
                          </a:solidFill>
                          <a:effectLst/>
                          <a:latin typeface="Times New Roman" panose="02020603050405020304" pitchFamily="18" charset="0"/>
                          <a:cs typeface="Times New Roman" panose="02020603050405020304" pitchFamily="18" charset="0"/>
                        </a:rPr>
                        <a:t>氧</a:t>
                      </a:r>
                      <a:r>
                        <a:rPr lang="zh-CN" sz="2400" b="1" kern="100" dirty="0">
                          <a:solidFill>
                            <a:srgbClr val="0000FF"/>
                          </a:solidFill>
                          <a:effectLst/>
                          <a:latin typeface="Times New Roman" panose="02020603050405020304" pitchFamily="18" charset="0"/>
                          <a:cs typeface="Times New Roman" panose="02020603050405020304" pitchFamily="18" charset="0"/>
                        </a:rPr>
                        <a:t>化为</a:t>
                      </a:r>
                      <a:r>
                        <a:rPr lang="en-US" sz="2400" b="1" kern="100" dirty="0">
                          <a:solidFill>
                            <a:srgbClr val="0000FF"/>
                          </a:solidFill>
                          <a:effectLst/>
                          <a:latin typeface="Times New Roman" panose="02020603050405020304" pitchFamily="18" charset="0"/>
                          <a:cs typeface="Times New Roman" panose="02020603050405020304" pitchFamily="18" charset="0"/>
                        </a:rPr>
                        <a:t>Fe</a:t>
                      </a:r>
                      <a:r>
                        <a:rPr lang="en-US" sz="2400" b="1" kern="100" baseline="30000" dirty="0">
                          <a:solidFill>
                            <a:srgbClr val="0000FF"/>
                          </a:solidFill>
                          <a:effectLst/>
                          <a:latin typeface="Times New Roman" panose="02020603050405020304" pitchFamily="18" charset="0"/>
                          <a:cs typeface="Times New Roman" panose="02020603050405020304" pitchFamily="18" charset="0"/>
                        </a:rPr>
                        <a:t>3+</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r h="1278984">
                <a:tc>
                  <a:txBody>
                    <a:bodyPr/>
                    <a:lstStyle/>
                    <a:p>
                      <a:pPr algn="ctr">
                        <a:lnSpc>
                          <a:spcPct val="150000"/>
                        </a:lnSpc>
                        <a:spcAft>
                          <a:spcPts val="0"/>
                        </a:spcAft>
                      </a:pPr>
                      <a:r>
                        <a:rPr lang="en-US" sz="2400" b="1" kern="100" dirty="0">
                          <a:solidFill>
                            <a:srgbClr val="FF0000"/>
                          </a:solidFill>
                          <a:effectLst/>
                          <a:latin typeface="Times New Roman" panose="02020603050405020304" pitchFamily="18" charset="0"/>
                          <a:cs typeface="Times New Roman" panose="02020603050405020304" pitchFamily="18" charset="0"/>
                        </a:rPr>
                        <a:t>D</a:t>
                      </a:r>
                      <a:endParaRPr lang="zh-CN" sz="24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将</a:t>
                      </a:r>
                      <a:r>
                        <a:rPr lang="en-US" sz="2400" b="1" kern="100" dirty="0">
                          <a:solidFill>
                            <a:srgbClr val="0000FF"/>
                          </a:solidFill>
                          <a:effectLst/>
                          <a:latin typeface="Times New Roman" panose="02020603050405020304" pitchFamily="18" charset="0"/>
                          <a:cs typeface="Times New Roman" panose="02020603050405020304" pitchFamily="18" charset="0"/>
                        </a:rPr>
                        <a:t>KI</a:t>
                      </a:r>
                      <a:r>
                        <a:rPr lang="zh-CN" sz="2400" b="1" kern="100" dirty="0">
                          <a:solidFill>
                            <a:srgbClr val="0000FF"/>
                          </a:solidFill>
                          <a:effectLst/>
                          <a:latin typeface="Times New Roman" panose="02020603050405020304" pitchFamily="18" charset="0"/>
                          <a:cs typeface="Times New Roman" panose="02020603050405020304" pitchFamily="18" charset="0"/>
                        </a:rPr>
                        <a:t>和</a:t>
                      </a:r>
                      <a:r>
                        <a:rPr lang="en-US" sz="2400" b="1" kern="100" dirty="0">
                          <a:solidFill>
                            <a:srgbClr val="0000FF"/>
                          </a:solidFill>
                          <a:effectLst/>
                          <a:latin typeface="Times New Roman" panose="02020603050405020304" pitchFamily="18" charset="0"/>
                          <a:cs typeface="Times New Roman" panose="02020603050405020304" pitchFamily="18" charset="0"/>
                        </a:rPr>
                        <a:t>FeCl</a:t>
                      </a:r>
                      <a:r>
                        <a:rPr lang="en-US" sz="2400" b="1" kern="100" baseline="-25000" dirty="0">
                          <a:solidFill>
                            <a:srgbClr val="0000FF"/>
                          </a:solidFill>
                          <a:effectLst/>
                          <a:latin typeface="Times New Roman" panose="02020603050405020304" pitchFamily="18" charset="0"/>
                          <a:cs typeface="Times New Roman" panose="02020603050405020304" pitchFamily="18" charset="0"/>
                        </a:rPr>
                        <a:t>3</a:t>
                      </a:r>
                      <a:r>
                        <a:rPr lang="zh-CN" sz="2400" b="1" kern="100" dirty="0">
                          <a:solidFill>
                            <a:srgbClr val="0000FF"/>
                          </a:solidFill>
                          <a:effectLst/>
                          <a:latin typeface="Times New Roman" panose="02020603050405020304" pitchFamily="18" charset="0"/>
                          <a:cs typeface="Times New Roman" panose="02020603050405020304" pitchFamily="18" charset="0"/>
                        </a:rPr>
                        <a:t>溶液在试管中混合后，加入庚烷，振荡，静置</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下层溶液显紫红色</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c>
                  <a:txBody>
                    <a:bodyPr/>
                    <a:lstStyle/>
                    <a:p>
                      <a:pPr algn="ctr">
                        <a:lnSpc>
                          <a:spcPct val="150000"/>
                        </a:lnSpc>
                        <a:spcAft>
                          <a:spcPts val="0"/>
                        </a:spcAft>
                      </a:pPr>
                      <a:r>
                        <a:rPr lang="zh-CN" sz="2400" b="1" kern="100" dirty="0">
                          <a:solidFill>
                            <a:srgbClr val="0000FF"/>
                          </a:solidFill>
                          <a:effectLst/>
                          <a:latin typeface="Times New Roman" panose="02020603050405020304" pitchFamily="18" charset="0"/>
                          <a:cs typeface="Times New Roman" panose="02020603050405020304" pitchFamily="18" charset="0"/>
                        </a:rPr>
                        <a:t>生成的</a:t>
                      </a:r>
                      <a:r>
                        <a:rPr lang="en-US" sz="2400" b="1" kern="100" dirty="0" smtClean="0">
                          <a:solidFill>
                            <a:srgbClr val="0000FF"/>
                          </a:solidFill>
                          <a:effectLst/>
                          <a:latin typeface="Times New Roman" panose="02020603050405020304" pitchFamily="18" charset="0"/>
                          <a:cs typeface="Times New Roman" panose="02020603050405020304" pitchFamily="18" charset="0"/>
                        </a:rPr>
                        <a:t>I</a:t>
                      </a:r>
                      <a:r>
                        <a:rPr lang="en-US" sz="2400" b="1" kern="100" baseline="-25000" dirty="0" smtClean="0">
                          <a:solidFill>
                            <a:srgbClr val="0000FF"/>
                          </a:solidFill>
                          <a:effectLst/>
                          <a:latin typeface="Times New Roman" panose="02020603050405020304" pitchFamily="18" charset="0"/>
                          <a:cs typeface="Times New Roman" panose="02020603050405020304" pitchFamily="18" charset="0"/>
                        </a:rPr>
                        <a:t>2</a:t>
                      </a:r>
                      <a:r>
                        <a:rPr lang="zh-CN" sz="2400" b="1" kern="100" dirty="0" smtClean="0">
                          <a:solidFill>
                            <a:srgbClr val="0000FF"/>
                          </a:solidFill>
                          <a:effectLst/>
                          <a:latin typeface="Times New Roman" panose="02020603050405020304" pitchFamily="18" charset="0"/>
                          <a:cs typeface="Times New Roman" panose="02020603050405020304" pitchFamily="18" charset="0"/>
                        </a:rPr>
                        <a:t>溶</a:t>
                      </a:r>
                      <a:r>
                        <a:rPr lang="zh-CN" sz="2400" b="1" kern="100" dirty="0">
                          <a:solidFill>
                            <a:srgbClr val="0000FF"/>
                          </a:solidFill>
                          <a:effectLst/>
                          <a:latin typeface="Times New Roman" panose="02020603050405020304" pitchFamily="18" charset="0"/>
                          <a:cs typeface="Times New Roman" panose="02020603050405020304" pitchFamily="18" charset="0"/>
                        </a:rPr>
                        <a:t>于庚烷中</a:t>
                      </a:r>
                      <a:endParaRPr lang="zh-CN" sz="2400" b="1" kern="100" dirty="0">
                        <a:solidFill>
                          <a:srgbClr val="0000FF"/>
                        </a:solidFill>
                        <a:effectLst/>
                        <a:latin typeface="Times New Roman" panose="02020603050405020304" pitchFamily="18" charset="0"/>
                        <a:ea typeface="宋体"/>
                        <a:cs typeface="Times New Roman" panose="02020603050405020304" pitchFamily="18" charset="0"/>
                      </a:endParaRPr>
                    </a:p>
                  </a:txBody>
                  <a:tcPr marL="68580" marR="68580" marT="0" marB="0" anchor="ctr" anchorCtr="1"/>
                </a:tc>
              </a:tr>
            </a:tbl>
          </a:graphicData>
        </a:graphic>
      </p:graphicFrame>
      <p:sp>
        <p:nvSpPr>
          <p:cNvPr id="3" name="Rectangle 1"/>
          <p:cNvSpPr>
            <a:spLocks noChangeArrowheads="1"/>
          </p:cNvSpPr>
          <p:nvPr/>
        </p:nvSpPr>
        <p:spPr bwMode="auto">
          <a:xfrm>
            <a:off x="46534" y="28584"/>
            <a:ext cx="122905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(2016</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年广东省联考</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下列实验操作、现象及由此得出的结论均正确的是</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5400" b="1" i="0" u="none" strike="noStrike" cap="none" normalizeH="0" baseline="0" dirty="0" smtClean="0">
              <a:ln>
                <a:noFill/>
              </a:ln>
              <a:solidFill>
                <a:schemeClr val="tx1"/>
              </a:solidFill>
              <a:effectLst/>
              <a:latin typeface="Arial" pitchFamily="34" charset="0"/>
              <a:ea typeface="宋体" pitchFamily="2" charset="-122"/>
            </a:endParaRPr>
          </a:p>
        </p:txBody>
      </p:sp>
      <p:sp>
        <p:nvSpPr>
          <p:cNvPr id="4" name="矩形 3"/>
          <p:cNvSpPr/>
          <p:nvPr/>
        </p:nvSpPr>
        <p:spPr>
          <a:xfrm>
            <a:off x="11344428" y="-14396"/>
            <a:ext cx="554960" cy="707886"/>
          </a:xfrm>
          <a:prstGeom prst="rect">
            <a:avLst/>
          </a:prstGeom>
        </p:spPr>
        <p:txBody>
          <a:bodyPr wrap="none">
            <a:spAutoFit/>
          </a:bodyPr>
          <a:lstStyle/>
          <a:p>
            <a:r>
              <a:rPr lang="en-US" altLang="zh-CN" sz="4000" b="1" kern="100" dirty="0" smtClean="0">
                <a:solidFill>
                  <a:srgbClr val="FF0000"/>
                </a:solidFill>
                <a:latin typeface="Times New Roman" panose="02020603050405020304" pitchFamily="18" charset="0"/>
                <a:ea typeface="华文细黑"/>
                <a:cs typeface="Times New Roman" panose="02020603050405020304" pitchFamily="18" charset="0"/>
              </a:rPr>
              <a:t>C</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9459008" y="169289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6" name="矩形 5"/>
          <p:cNvSpPr/>
          <p:nvPr/>
        </p:nvSpPr>
        <p:spPr>
          <a:xfrm>
            <a:off x="8903518" y="277301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7" name="TextBox 6"/>
          <p:cNvSpPr txBox="1"/>
          <p:nvPr/>
        </p:nvSpPr>
        <p:spPr>
          <a:xfrm>
            <a:off x="2040515" y="3381602"/>
            <a:ext cx="8807219" cy="523220"/>
          </a:xfrm>
          <a:prstGeom prst="rect">
            <a:avLst/>
          </a:prstGeom>
          <a:noFill/>
          <a:ln>
            <a:solidFill>
              <a:srgbClr val="FF0000"/>
            </a:solidFill>
          </a:ln>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Ba</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过量了，再加入</a:t>
            </a:r>
            <a:r>
              <a:rPr lang="en-US" altLang="zh-CN" sz="2800" b="1" dirty="0" smtClean="0">
                <a:solidFill>
                  <a:srgbClr val="FF0000"/>
                </a:solidFill>
                <a:latin typeface="Times New Roman" panose="02020603050405020304" pitchFamily="18" charset="0"/>
                <a:cs typeface="Times New Roman" panose="02020603050405020304" pitchFamily="18" charset="0"/>
              </a:rPr>
              <a:t>Na</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zh-CN" altLang="en-US" sz="2800" b="1" dirty="0" smtClean="0">
                <a:solidFill>
                  <a:srgbClr val="FF0000"/>
                </a:solidFill>
                <a:latin typeface="Times New Roman" panose="02020603050405020304" pitchFamily="18" charset="0"/>
                <a:cs typeface="Times New Roman" panose="02020603050405020304" pitchFamily="18" charset="0"/>
              </a:rPr>
              <a:t>，肯定会有</a:t>
            </a:r>
            <a:r>
              <a:rPr lang="en-US" altLang="zh-CN" sz="2800" b="1" dirty="0" smtClean="0">
                <a:solidFill>
                  <a:srgbClr val="FF0000"/>
                </a:solidFill>
                <a:latin typeface="Times New Roman" panose="02020603050405020304" pitchFamily="18" charset="0"/>
                <a:cs typeface="Times New Roman" panose="02020603050405020304" pitchFamily="18" charset="0"/>
              </a:rPr>
              <a:t>BaSO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4</a:t>
            </a:r>
            <a:r>
              <a:rPr lang="zh-CN" altLang="en-US" sz="2800" b="1" dirty="0" smtClean="0">
                <a:solidFill>
                  <a:srgbClr val="FF0000"/>
                </a:solidFill>
                <a:latin typeface="Times New Roman" panose="02020603050405020304" pitchFamily="18" charset="0"/>
                <a:cs typeface="Times New Roman" panose="02020603050405020304" pitchFamily="18" charset="0"/>
              </a:rPr>
              <a:t>沉淀生成</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9551590" y="4450100"/>
            <a:ext cx="466794" cy="707886"/>
          </a:xfrm>
          <a:prstGeom prst="rect">
            <a:avLst/>
          </a:prstGeom>
        </p:spPr>
        <p:txBody>
          <a:bodyPr wrap="none">
            <a:spAutoFit/>
          </a:bodyPr>
          <a:lstStyle/>
          <a:p>
            <a:r>
              <a:rPr lang="zh-CN" altLang="en-US" sz="4000" dirty="0">
                <a:solidFill>
                  <a:srgbClr val="FF0000"/>
                </a:solidFill>
              </a:rPr>
              <a:t>√</a:t>
            </a:r>
          </a:p>
        </p:txBody>
      </p:sp>
      <p:sp>
        <p:nvSpPr>
          <p:cNvPr id="9" name="矩形 8"/>
          <p:cNvSpPr/>
          <p:nvPr/>
        </p:nvSpPr>
        <p:spPr>
          <a:xfrm>
            <a:off x="9479582" y="57253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TextBox 9"/>
          <p:cNvSpPr txBox="1"/>
          <p:nvPr/>
        </p:nvSpPr>
        <p:spPr>
          <a:xfrm>
            <a:off x="1558702" y="6307340"/>
            <a:ext cx="9802684" cy="523220"/>
          </a:xfrm>
          <a:prstGeom prst="rect">
            <a:avLst/>
          </a:prstGeom>
          <a:noFill/>
          <a:ln>
            <a:solidFill>
              <a:srgbClr val="FF0000"/>
            </a:solidFill>
          </a:ln>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苯、汽油、庚烷</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液态烷烃</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密度比水小，应该是上层显紫红色</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2" name="椭圆 11"/>
          <p:cNvSpPr/>
          <p:nvPr/>
        </p:nvSpPr>
        <p:spPr bwMode="auto">
          <a:xfrm>
            <a:off x="4511030" y="4522108"/>
            <a:ext cx="1368152" cy="56387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04813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531" name="文档" r:id="rId3" imgW="11418951" imgH="2419784" progId="Word.Document.12">
                  <p:embed/>
                </p:oleObj>
              </mc:Choice>
              <mc:Fallback>
                <p:oleObj name="文档" r:id="rId3" imgW="11418951" imgH="2419784" progId="Word.Document.12">
                  <p:embed/>
                  <p:pic>
                    <p:nvPicPr>
                      <p:cNvPr id="0" name=""/>
                      <p:cNvPicPr/>
                      <p:nvPr/>
                    </p:nvPicPr>
                    <p:blipFill>
                      <a:blip r:embed="rId4"/>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532" name="文档" r:id="rId5" imgW="11418951" imgH="3327564" progId="Word.Document.12">
                  <p:embed/>
                </p:oleObj>
              </mc:Choice>
              <mc:Fallback>
                <p:oleObj name="文档" r:id="rId5" imgW="11418951" imgH="3327564" progId="Word.Document.12">
                  <p:embed/>
                  <p:pic>
                    <p:nvPicPr>
                      <p:cNvPr id="0" name=""/>
                      <p:cNvPicPr/>
                      <p:nvPr/>
                    </p:nvPicPr>
                    <p:blipFill>
                      <a:blip r:embed="rId6"/>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椭圆 12"/>
          <p:cNvSpPr/>
          <p:nvPr/>
        </p:nvSpPr>
        <p:spPr bwMode="auto">
          <a:xfrm>
            <a:off x="2120814" y="2325756"/>
            <a:ext cx="1152128" cy="57095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6122878" y="3760806"/>
            <a:ext cx="3817218" cy="1152128"/>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4" name="直接连接符 13"/>
          <p:cNvCxnSpPr/>
          <p:nvPr/>
        </p:nvCxnSpPr>
        <p:spPr>
          <a:xfrm>
            <a:off x="665578" y="6065062"/>
            <a:ext cx="10801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linds(horizont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linds(horizontal)">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barn(inVertical)">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3"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333" name="文档" r:id="rId3" imgW="10387669" imgH="2941091" progId="Word.Document.12">
                  <p:embed/>
                </p:oleObj>
              </mc:Choice>
              <mc:Fallback>
                <p:oleObj name="文档" r:id="rId3" imgW="10387669" imgH="2941091" progId="Word.Document.12">
                  <p:embed/>
                  <p:pic>
                    <p:nvPicPr>
                      <p:cNvPr id="0" name=""/>
                      <p:cNvPicPr/>
                      <p:nvPr/>
                    </p:nvPicPr>
                    <p:blipFill>
                      <a:blip r:embed="rId4"/>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765498"/>
            <a:ext cx="11010769" cy="541686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Bef>
                <a:spcPts val="1200"/>
              </a:spcBef>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457628"/>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319342" y="2709714"/>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4797946"/>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1955" y="545821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26144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
        <p:nvSpPr>
          <p:cNvPr id="9" name="矩形 8"/>
          <p:cNvSpPr/>
          <p:nvPr/>
        </p:nvSpPr>
        <p:spPr>
          <a:xfrm>
            <a:off x="2494806" y="2114782"/>
            <a:ext cx="907300"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 </a:t>
            </a:r>
            <a:r>
              <a:rPr lang="en-US" altLang="zh-CN" sz="36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endParaRPr lang="zh-CN" altLang="en-US" sz="36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11" name="直接箭头连接符 10"/>
          <p:cNvCxnSpPr/>
          <p:nvPr/>
        </p:nvCxnSpPr>
        <p:spPr>
          <a:xfrm>
            <a:off x="3330098" y="2463705"/>
            <a:ext cx="748884"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035778" y="2133650"/>
            <a:ext cx="851515"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Br</a:t>
            </a:r>
            <a:r>
              <a:rPr lang="en-US" altLang="zh-CN" sz="36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665564" y="3574372"/>
            <a:ext cx="4852610" cy="523220"/>
          </a:xfrm>
          <a:prstGeom prst="rect">
            <a:avLst/>
          </a:prstGeom>
        </p:spPr>
        <p:txBody>
          <a:bodyPr wrap="none">
            <a:spAutoFit/>
          </a:bodyPr>
          <a:lstStyle/>
          <a:p>
            <a:r>
              <a:rPr lang="zh-CN" altLang="en-US" sz="2800" b="1" kern="100" dirty="0" smtClean="0">
                <a:solidFill>
                  <a:srgbClr val="0000FF"/>
                </a:solidFill>
                <a:latin typeface="Times New Roman" panose="02020603050405020304" pitchFamily="18" charset="0"/>
                <a:ea typeface="华文细黑"/>
                <a:cs typeface="Times New Roman" panose="02020603050405020304" pitchFamily="18" charset="0"/>
              </a:rPr>
              <a:t>如何检验加碘盐中的碘元素？</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矩形 13"/>
          <p:cNvSpPr/>
          <p:nvPr/>
        </p:nvSpPr>
        <p:spPr>
          <a:xfrm>
            <a:off x="5616301" y="3358348"/>
            <a:ext cx="982961" cy="707886"/>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IO</a:t>
            </a:r>
            <a:r>
              <a:rPr lang="en-US" altLang="zh-CN" sz="3200" b="1" kern="100" baseline="-25000" dirty="0" smtClean="0">
                <a:solidFill>
                  <a:srgbClr val="0000FF"/>
                </a:solidFill>
                <a:latin typeface="Times New Roman"/>
                <a:ea typeface="华文细黑"/>
                <a:cs typeface="Courier New"/>
              </a:rPr>
              <a:t>3</a:t>
            </a:r>
            <a:r>
              <a:rPr lang="en-US" altLang="zh-CN" sz="3200" b="1" kern="100" baseline="30000" dirty="0">
                <a:solidFill>
                  <a:srgbClr val="0000FF"/>
                </a:solidFill>
                <a:latin typeface="Times New Roman" panose="02020603050405020304" pitchFamily="18" charset="0"/>
                <a:ea typeface="华文细黑"/>
                <a:cs typeface="Times New Roman" panose="02020603050405020304" pitchFamily="18" charset="0"/>
              </a:rPr>
              <a:t> </a:t>
            </a:r>
            <a:r>
              <a:rPr lang="en-US" altLang="zh-CN" sz="4000" b="1" kern="100" baseline="30000" dirty="0">
                <a:solidFill>
                  <a:srgbClr val="0000FF"/>
                </a:solidFill>
                <a:latin typeface="Times New Roman" panose="02020603050405020304" pitchFamily="18" charset="0"/>
                <a:ea typeface="华文细黑"/>
                <a:cs typeface="Times New Roman" panose="02020603050405020304" pitchFamily="18" charset="0"/>
              </a:rPr>
              <a:t>-</a:t>
            </a:r>
            <a:endParaRPr lang="zh-CN" altLang="en-US" sz="3200" b="1" dirty="0">
              <a:solidFill>
                <a:srgbClr val="0000FF"/>
              </a:solidFill>
            </a:endParaRPr>
          </a:p>
        </p:txBody>
      </p:sp>
      <p:cxnSp>
        <p:nvCxnSpPr>
          <p:cNvPr id="15" name="直接箭头连接符 14"/>
          <p:cNvCxnSpPr/>
          <p:nvPr/>
        </p:nvCxnSpPr>
        <p:spPr>
          <a:xfrm>
            <a:off x="6583020" y="3832164"/>
            <a:ext cx="2531506"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887294" y="3242798"/>
            <a:ext cx="1718740"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KI+</a:t>
            </a:r>
            <a:r>
              <a:rPr lang="zh-CN" altLang="en-US" sz="3200" b="1" kern="100" dirty="0" smtClean="0">
                <a:solidFill>
                  <a:srgbClr val="0000FF"/>
                </a:solidFill>
                <a:latin typeface="Times New Roman"/>
                <a:ea typeface="华文细黑"/>
                <a:cs typeface="Courier New"/>
              </a:rPr>
              <a:t>淀粉</a:t>
            </a:r>
            <a:endParaRPr lang="zh-CN" altLang="en-US" sz="3200" b="1" dirty="0">
              <a:solidFill>
                <a:srgbClr val="0000FF"/>
              </a:solidFill>
            </a:endParaRPr>
          </a:p>
        </p:txBody>
      </p:sp>
      <p:sp>
        <p:nvSpPr>
          <p:cNvPr id="18" name="矩形 17"/>
          <p:cNvSpPr/>
          <p:nvPr/>
        </p:nvSpPr>
        <p:spPr>
          <a:xfrm>
            <a:off x="6671270" y="3810713"/>
            <a:ext cx="2215671" cy="584775"/>
          </a:xfrm>
          <a:prstGeom prst="rect">
            <a:avLst/>
          </a:prstGeom>
        </p:spPr>
        <p:txBody>
          <a:bodyPr wrap="none">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zh-CN" altLang="en-US" sz="3200" b="1" dirty="0" smtClean="0">
                <a:solidFill>
                  <a:srgbClr val="0000FF"/>
                </a:solidFill>
                <a:latin typeface="Times New Roman" panose="02020603050405020304" pitchFamily="18" charset="0"/>
                <a:cs typeface="Times New Roman" panose="02020603050405020304" pitchFamily="18" charset="0"/>
              </a:rPr>
              <a:t>酸化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9100012" y="3516878"/>
            <a:ext cx="48122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I</a:t>
            </a:r>
            <a:r>
              <a:rPr lang="en-US" altLang="zh-CN" sz="3200" b="1" kern="100" baseline="-25000" dirty="0" smtClean="0">
                <a:solidFill>
                  <a:srgbClr val="0000FF"/>
                </a:solidFill>
                <a:latin typeface="Times New Roman"/>
                <a:ea typeface="华文细黑"/>
                <a:cs typeface="Courier New"/>
              </a:rPr>
              <a:t>2</a:t>
            </a:r>
            <a:endParaRPr lang="zh-CN" altLang="en-US" sz="3200" b="1" dirty="0">
              <a:solidFill>
                <a:srgbClr val="0000FF"/>
              </a:solidFill>
            </a:endParaRPr>
          </a:p>
        </p:txBody>
      </p:sp>
      <p:sp>
        <p:nvSpPr>
          <p:cNvPr id="20" name="矩形 19"/>
          <p:cNvSpPr/>
          <p:nvPr/>
        </p:nvSpPr>
        <p:spPr>
          <a:xfrm>
            <a:off x="9479582" y="3502364"/>
            <a:ext cx="2236510" cy="584775"/>
          </a:xfrm>
          <a:prstGeom prst="rect">
            <a:avLst/>
          </a:prstGeom>
        </p:spPr>
        <p:txBody>
          <a:bodyPr wrap="none">
            <a:spAutoFit/>
          </a:bodyPr>
          <a:lstStyle/>
          <a:p>
            <a:r>
              <a:rPr lang="zh-CN" altLang="en-US" sz="3200" b="1" kern="100" dirty="0" smtClean="0">
                <a:solidFill>
                  <a:srgbClr val="0000FF"/>
                </a:solidFill>
                <a:latin typeface="Times New Roman"/>
                <a:ea typeface="华文细黑"/>
                <a:cs typeface="Courier New"/>
              </a:rPr>
              <a:t>遇淀粉变蓝</a:t>
            </a:r>
            <a:endParaRPr lang="zh-CN" altLang="en-US" sz="3200" b="1" dirty="0">
              <a:solidFill>
                <a:srgbClr val="0000FF"/>
              </a:solidFill>
            </a:endParaRPr>
          </a:p>
        </p:txBody>
      </p:sp>
      <p:sp>
        <p:nvSpPr>
          <p:cNvPr id="21" name="矩形 20"/>
          <p:cNvSpPr/>
          <p:nvPr/>
        </p:nvSpPr>
        <p:spPr>
          <a:xfrm>
            <a:off x="2062758" y="4873437"/>
            <a:ext cx="7593745"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Courier New"/>
              </a:rPr>
              <a:t>CCl</a:t>
            </a:r>
            <a:r>
              <a:rPr lang="en-US" altLang="zh-CN" sz="3200" b="1" kern="100" baseline="-25000" dirty="0" smtClean="0">
                <a:solidFill>
                  <a:srgbClr val="0000FF"/>
                </a:solidFill>
                <a:latin typeface="Times New Roman"/>
                <a:ea typeface="华文细黑"/>
                <a:cs typeface="Courier New"/>
              </a:rPr>
              <a:t>4</a:t>
            </a:r>
            <a:r>
              <a:rPr lang="zh-CN" altLang="en-US" sz="3200" b="1" kern="100" dirty="0" smtClean="0">
                <a:solidFill>
                  <a:srgbClr val="0000FF"/>
                </a:solidFill>
                <a:latin typeface="Times New Roman"/>
                <a:ea typeface="华文细黑"/>
                <a:cs typeface="Courier New"/>
              </a:rPr>
              <a:t>密度比水大，在下层，下层呈紫红色</a:t>
            </a:r>
            <a:endParaRPr lang="zh-CN" altLang="en-US" sz="3200" b="1" dirty="0">
              <a:solidFill>
                <a:srgbClr val="0000FF"/>
              </a:solidFill>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2" grpId="0"/>
      <p:bldP spid="13" grpId="0"/>
      <p:bldP spid="14" grpId="0"/>
      <p:bldP spid="17" grpId="0"/>
      <p:bldP spid="18" grpId="0"/>
      <p:bldP spid="19"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a:t>
            </a:r>
            <a:r>
              <a:rPr lang="zh-CN" altLang="zh-CN" sz="2800" kern="100" dirty="0" smtClean="0">
                <a:latin typeface="Times New Roman"/>
                <a:ea typeface="华文细黑"/>
                <a:cs typeface="Times New Roman"/>
              </a:rPr>
              <a:t>高低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3" name="组合 12"/>
          <p:cNvGrpSpPr/>
          <p:nvPr/>
        </p:nvGrpSpPr>
        <p:grpSpPr>
          <a:xfrm>
            <a:off x="8653627" y="4077866"/>
            <a:ext cx="3418243" cy="770161"/>
            <a:chOff x="8653627" y="4077866"/>
            <a:chExt cx="3418243" cy="770161"/>
          </a:xfrm>
        </p:grpSpPr>
        <p:sp>
          <p:nvSpPr>
            <p:cNvPr id="5" name="矩形 4"/>
            <p:cNvSpPr/>
            <p:nvPr/>
          </p:nvSpPr>
          <p:spPr>
            <a:xfrm>
              <a:off x="8653627" y="4324807"/>
              <a:ext cx="3418243"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+ 3Cl</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=2FeCl</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8" name="矩形 7"/>
            <p:cNvSpPr/>
            <p:nvPr/>
          </p:nvSpPr>
          <p:spPr>
            <a:xfrm>
              <a:off x="10398271" y="407786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2" name="组合 11"/>
          <p:cNvGrpSpPr/>
          <p:nvPr/>
        </p:nvGrpSpPr>
        <p:grpSpPr>
          <a:xfrm>
            <a:off x="8653627" y="4797946"/>
            <a:ext cx="3594574" cy="767710"/>
            <a:chOff x="8653627" y="4769480"/>
            <a:chExt cx="3594574" cy="767710"/>
          </a:xfrm>
        </p:grpSpPr>
        <p:sp>
          <p:nvSpPr>
            <p:cNvPr id="6" name="矩形 5"/>
            <p:cNvSpPr/>
            <p:nvPr/>
          </p:nvSpPr>
          <p:spPr>
            <a:xfrm>
              <a:off x="8653627" y="5013970"/>
              <a:ext cx="3594574"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+ 3Br</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=2FeBr</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9" name="矩形 8"/>
            <p:cNvSpPr/>
            <p:nvPr/>
          </p:nvSpPr>
          <p:spPr>
            <a:xfrm>
              <a:off x="10415686" y="4769480"/>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1" name="组合 10"/>
          <p:cNvGrpSpPr/>
          <p:nvPr/>
        </p:nvGrpSpPr>
        <p:grpSpPr>
          <a:xfrm>
            <a:off x="9127402" y="5470396"/>
            <a:ext cx="2440412" cy="767710"/>
            <a:chOff x="9127402" y="5470396"/>
            <a:chExt cx="2440412" cy="767710"/>
          </a:xfrm>
        </p:grpSpPr>
        <p:sp>
          <p:nvSpPr>
            <p:cNvPr id="7" name="矩形 6"/>
            <p:cNvSpPr/>
            <p:nvPr/>
          </p:nvSpPr>
          <p:spPr>
            <a:xfrm>
              <a:off x="9127402" y="5714886"/>
              <a:ext cx="2440412"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Fe + I</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=FeI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10271670" y="547039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sp>
        <p:nvSpPr>
          <p:cNvPr id="14" name="矩形 13"/>
          <p:cNvSpPr/>
          <p:nvPr/>
        </p:nvSpPr>
        <p:spPr>
          <a:xfrm>
            <a:off x="9479582" y="378983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6671270" y="507726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3862958" y="3266614"/>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7" name="矩形 16"/>
          <p:cNvSpPr/>
          <p:nvPr/>
        </p:nvSpPr>
        <p:spPr>
          <a:xfrm>
            <a:off x="6959302" y="206164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3214886" y="329797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6311230" y="443790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544820"/>
            <a:ext cx="1123208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smtClean="0">
                <a:latin typeface="Times New Roman"/>
                <a:ea typeface="华文细黑"/>
                <a:cs typeface="Times New Roman"/>
              </a:rPr>
              <a:t>碘</a:t>
            </a:r>
            <a:r>
              <a:rPr lang="zh-CN" altLang="en-US" sz="2800" b="1" kern="100" dirty="0" smtClean="0">
                <a:solidFill>
                  <a:srgbClr val="0000FF"/>
                </a:solidFill>
                <a:latin typeface="Times New Roman"/>
                <a:ea typeface="华文细黑"/>
                <a:cs typeface="Times New Roman"/>
              </a:rPr>
              <a:t>单质</a:t>
            </a: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3358902" y="256104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46986" y="3213770"/>
            <a:ext cx="507485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稳定性：</a:t>
            </a:r>
            <a:r>
              <a:rPr lang="en-US" altLang="zh-CN" sz="2800" b="1" kern="100" dirty="0" smtClean="0">
                <a:solidFill>
                  <a:srgbClr val="0000FF"/>
                </a:solidFill>
                <a:latin typeface="Times New Roman"/>
                <a:ea typeface="华文细黑"/>
                <a:cs typeface="Courier New"/>
              </a:rPr>
              <a:t>HF</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HI</a:t>
            </a:r>
            <a:endParaRPr lang="zh-CN" altLang="en-US" b="1" dirty="0">
              <a:solidFill>
                <a:srgbClr val="0000FF"/>
              </a:solidFill>
            </a:endParaRPr>
          </a:p>
        </p:txBody>
      </p:sp>
      <p:sp>
        <p:nvSpPr>
          <p:cNvPr id="17" name="矩形 16"/>
          <p:cNvSpPr/>
          <p:nvPr/>
        </p:nvSpPr>
        <p:spPr>
          <a:xfrm>
            <a:off x="5867664" y="3213770"/>
            <a:ext cx="577215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酸性</a:t>
            </a:r>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HI</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HF</a:t>
            </a:r>
            <a:endParaRPr lang="zh-CN" altLang="en-US" b="1" dirty="0">
              <a:solidFill>
                <a:srgbClr val="0000FF"/>
              </a:solidFill>
            </a:endParaRPr>
          </a:p>
        </p:txBody>
      </p:sp>
      <p:sp>
        <p:nvSpPr>
          <p:cNvPr id="18" name="矩形 17"/>
          <p:cNvSpPr/>
          <p:nvPr/>
        </p:nvSpPr>
        <p:spPr>
          <a:xfrm>
            <a:off x="9983638" y="386184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9839622" y="4594116"/>
            <a:ext cx="466794" cy="707886"/>
          </a:xfrm>
          <a:prstGeom prst="rect">
            <a:avLst/>
          </a:prstGeom>
        </p:spPr>
        <p:txBody>
          <a:bodyPr wrap="none">
            <a:spAutoFit/>
          </a:bodyPr>
          <a:lstStyle/>
          <a:p>
            <a:r>
              <a:rPr lang="zh-CN" altLang="en-US" sz="4000" dirty="0">
                <a:solidFill>
                  <a:srgbClr val="FF0000"/>
                </a:solidFill>
              </a:rPr>
              <a:t>√</a:t>
            </a:r>
          </a:p>
        </p:txBody>
      </p:sp>
      <p:sp>
        <p:nvSpPr>
          <p:cNvPr id="20" name="矩形 19"/>
          <p:cNvSpPr/>
          <p:nvPr/>
        </p:nvSpPr>
        <p:spPr>
          <a:xfrm>
            <a:off x="8652748" y="5085978"/>
            <a:ext cx="466794" cy="707886"/>
          </a:xfrm>
          <a:prstGeom prst="rect">
            <a:avLst/>
          </a:prstGeom>
        </p:spPr>
        <p:txBody>
          <a:bodyPr wrap="none">
            <a:spAutoFit/>
          </a:bodyPr>
          <a:lstStyle/>
          <a:p>
            <a:r>
              <a:rPr lang="zh-CN" altLang="en-US" sz="4000" dirty="0">
                <a:solidFill>
                  <a:srgbClr val="FF0000"/>
                </a:solidFill>
              </a:rPr>
              <a:t>√</a:t>
            </a:r>
          </a:p>
        </p:txBody>
      </p:sp>
      <p:sp>
        <p:nvSpPr>
          <p:cNvPr id="2" name="矩形 1"/>
          <p:cNvSpPr/>
          <p:nvPr/>
        </p:nvSpPr>
        <p:spPr>
          <a:xfrm>
            <a:off x="5669186" y="125272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grpSp>
        <p:nvGrpSpPr>
          <p:cNvPr id="3" name="组合 2"/>
          <p:cNvGrpSpPr/>
          <p:nvPr/>
        </p:nvGrpSpPr>
        <p:grpSpPr>
          <a:xfrm>
            <a:off x="406574" y="5641624"/>
            <a:ext cx="6192688" cy="812506"/>
            <a:chOff x="1270670" y="5785640"/>
            <a:chExt cx="6192688" cy="812506"/>
          </a:xfrm>
        </p:grpSpPr>
        <p:sp>
          <p:nvSpPr>
            <p:cNvPr id="21" name="矩形 20"/>
            <p:cNvSpPr/>
            <p:nvPr/>
          </p:nvSpPr>
          <p:spPr>
            <a:xfrm>
              <a:off x="1270670" y="5785640"/>
              <a:ext cx="6192688" cy="812506"/>
            </a:xfrm>
            <a:prstGeom prst="rect">
              <a:avLst/>
            </a:prstGeom>
          </p:spPr>
          <p:txBody>
            <a:bodyPr wrap="square" lIns="121898" tIns="60948" rIns="121898" bIns="60948">
              <a:spAutoFit/>
            </a:bodyPr>
            <a:lstStyle/>
            <a:p>
              <a:pPr algn="just">
                <a:lnSpc>
                  <a:spcPct val="160000"/>
                </a:lnSpc>
                <a:spcAft>
                  <a:spcPts val="0"/>
                </a:spcAft>
              </a:pP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溶液中</a:t>
              </a: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zh-CN" altLang="zh-CN" sz="2800" b="1" kern="100" baseline="30000" dirty="0">
                  <a:solidFill>
                    <a:srgbClr val="FF0000"/>
                  </a:solidFill>
                  <a:latin typeface="Times New Roman"/>
                  <a:ea typeface="华文细黑"/>
                  <a:cs typeface="Times New Roman"/>
                </a:rPr>
                <a:t>－</a:t>
              </a:r>
              <a:r>
                <a:rPr lang="en-US" altLang="zh-CN" sz="2800" b="1" kern="100" dirty="0" smtClean="0">
                  <a:solidFill>
                    <a:srgbClr val="FF0000"/>
                  </a:solidFill>
                  <a:latin typeface="ZBFH"/>
                  <a:ea typeface="华文细黑"/>
                  <a:cs typeface="Times New Roman"/>
                </a:rPr>
                <a:t> </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endParaRPr lang="zh-CN" altLang="zh-CN" sz="1050" b="1" kern="100" baseline="30000" dirty="0">
                <a:solidFill>
                  <a:srgbClr val="FF0000"/>
                </a:solidFill>
                <a:effectLst/>
                <a:latin typeface="宋体"/>
                <a:cs typeface="Courier New"/>
              </a:endParaRPr>
            </a:p>
          </p:txBody>
        </p:sp>
        <p:sp>
          <p:nvSpPr>
            <p:cNvPr id="22" name="矩形 21"/>
            <p:cNvSpPr/>
            <p:nvPr/>
          </p:nvSpPr>
          <p:spPr>
            <a:xfrm>
              <a:off x="6167214" y="5828705"/>
              <a:ext cx="647934" cy="769441"/>
            </a:xfrm>
            <a:prstGeom prst="rect">
              <a:avLst/>
            </a:prstGeom>
          </p:spPr>
          <p:txBody>
            <a:bodyPr wrap="none">
              <a:spAutoFit/>
            </a:bodyPr>
            <a:lstStyle/>
            <a:p>
              <a:r>
                <a:rPr lang="zh-CN" altLang="en-US" sz="4400" b="1" dirty="0">
                  <a:solidFill>
                    <a:srgbClr val="FF0000"/>
                  </a:solidFill>
                </a:rPr>
                <a:t>⇌</a:t>
              </a:r>
            </a:p>
          </p:txBody>
        </p:sp>
      </p:grpSp>
      <p:sp>
        <p:nvSpPr>
          <p:cNvPr id="23" name="矩形 22"/>
          <p:cNvSpPr/>
          <p:nvPr/>
        </p:nvSpPr>
        <p:spPr>
          <a:xfrm>
            <a:off x="6311230" y="5590034"/>
            <a:ext cx="5616624" cy="1149586"/>
          </a:xfrm>
          <a:prstGeom prst="rect">
            <a:avLst/>
          </a:prstGeom>
        </p:spPr>
        <p:txBody>
          <a:bodyPr wrap="square" lIns="121898" tIns="60948" rIns="121898" bIns="60948">
            <a:spAutoFit/>
          </a:bodyPr>
          <a:lstStyle/>
          <a:p>
            <a:pPr algn="just">
              <a:lnSpc>
                <a:spcPct val="125000"/>
              </a:lnSpc>
              <a:spcAft>
                <a:spcPts val="0"/>
              </a:spcAft>
            </a:pPr>
            <a:r>
              <a:rPr lang="zh-CN" altLang="en-US" sz="2800" b="1" kern="100" dirty="0" smtClean="0">
                <a:solidFill>
                  <a:srgbClr val="FF0000"/>
                </a:solidFill>
                <a:latin typeface="Times New Roman"/>
                <a:ea typeface="华文细黑"/>
                <a:cs typeface="Courier New"/>
              </a:rPr>
              <a:t>     配制高浓度碘</a:t>
            </a:r>
            <a:r>
              <a:rPr lang="zh-CN" altLang="en-US" sz="2800" b="1" kern="100" dirty="0" smtClean="0">
                <a:solidFill>
                  <a:srgbClr val="FF0000"/>
                </a:solidFill>
                <a:latin typeface="Times New Roman"/>
                <a:ea typeface="华文细黑"/>
                <a:cs typeface="Times New Roman"/>
              </a:rPr>
              <a:t>水，</a:t>
            </a:r>
            <a:r>
              <a:rPr lang="zh-CN" altLang="en-US" sz="2800" b="1" kern="100" dirty="0">
                <a:solidFill>
                  <a:srgbClr val="FF0000"/>
                </a:solidFill>
                <a:latin typeface="Times New Roman"/>
                <a:ea typeface="华文细黑"/>
                <a:cs typeface="Times New Roman"/>
              </a:rPr>
              <a:t>用</a:t>
            </a:r>
            <a:r>
              <a:rPr lang="en-US" altLang="zh-CN" sz="2800" b="1" kern="100" dirty="0" smtClean="0">
                <a:solidFill>
                  <a:srgbClr val="FF0000"/>
                </a:solidFill>
                <a:latin typeface="Times New Roman"/>
                <a:ea typeface="华文细黑"/>
                <a:cs typeface="Courier New"/>
              </a:rPr>
              <a:t>KI</a:t>
            </a:r>
            <a:r>
              <a:rPr lang="zh-CN" altLang="zh-CN" sz="2800" b="1" kern="100" dirty="0" smtClean="0">
                <a:solidFill>
                  <a:srgbClr val="FF0000"/>
                </a:solidFill>
                <a:latin typeface="Times New Roman"/>
                <a:ea typeface="华文细黑"/>
                <a:cs typeface="Times New Roman"/>
              </a:rPr>
              <a:t>溶液</a:t>
            </a:r>
            <a:r>
              <a:rPr lang="zh-CN" altLang="en-US" sz="2800" b="1" kern="100" dirty="0" smtClean="0">
                <a:solidFill>
                  <a:srgbClr val="FF0000"/>
                </a:solidFill>
                <a:latin typeface="Times New Roman"/>
                <a:ea typeface="华文细黑"/>
                <a:cs typeface="Times New Roman"/>
              </a:rPr>
              <a:t>来</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en-US" sz="2800" b="1" kern="100" dirty="0" smtClean="0">
                <a:solidFill>
                  <a:srgbClr val="FF0000"/>
                </a:solidFill>
                <a:latin typeface="Times New Roman"/>
                <a:ea typeface="华文细黑"/>
                <a:cs typeface="Times New Roman"/>
              </a:rPr>
              <a:t>溶解</a:t>
            </a:r>
            <a:r>
              <a:rPr lang="en-US" altLang="zh-CN" sz="2800" b="1" kern="100" dirty="0" smtClean="0">
                <a:solidFill>
                  <a:srgbClr val="FF0000"/>
                </a:solidFill>
                <a:latin typeface="Times New Roman"/>
                <a:ea typeface="华文细黑"/>
                <a:cs typeface="Times New Roman"/>
              </a:rPr>
              <a:t>I</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单质。</a:t>
            </a:r>
            <a:endParaRPr lang="zh-CN" altLang="zh-CN" sz="1050" b="1" kern="100" baseline="30000" dirty="0">
              <a:solidFill>
                <a:srgbClr val="FF0000"/>
              </a:solidFill>
              <a:effectLst/>
              <a:latin typeface="宋体"/>
              <a:cs typeface="Courier New"/>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wipe(left)">
                                      <p:cBhvr>
                                        <p:cTn id="42" dur="500"/>
                                        <p:tgtEl>
                                          <p:spTgt spid="23">
                                            <p:txEl>
                                              <p:pRg st="0" end="0"/>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3">
                                            <p:txEl>
                                              <p:pRg st="1" end="1"/>
                                            </p:txEl>
                                          </p:spTgt>
                                        </p:tgtEl>
                                        <p:attrNameLst>
                                          <p:attrName>style.visibility</p:attrName>
                                        </p:attrNameLst>
                                      </p:cBhvr>
                                      <p:to>
                                        <p:strVal val="visible"/>
                                      </p:to>
                                    </p:set>
                                    <p:animEffect transition="in" filter="wipe(left)">
                                      <p:cBhvr>
                                        <p:cTn id="46" dur="500"/>
                                        <p:tgtEl>
                                          <p:spTgt spid="2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arn(inVertic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9647785" y="3874084"/>
            <a:ext cx="954107" cy="707886"/>
          </a:xfrm>
          <a:prstGeom prst="rect">
            <a:avLst/>
          </a:prstGeom>
        </p:spPr>
        <p:txBody>
          <a:bodyPr wrap="none">
            <a:spAutoFit/>
          </a:bodyPr>
          <a:lstStyle/>
          <a:p>
            <a:r>
              <a:rPr lang="en-US" altLang="zh-CN" sz="4000" b="1" kern="100" dirty="0" err="1" smtClean="0">
                <a:solidFill>
                  <a:srgbClr val="0000FF"/>
                </a:solidFill>
                <a:latin typeface="Times New Roman" panose="02020603050405020304" pitchFamily="18" charset="0"/>
                <a:ea typeface="华文细黑"/>
                <a:cs typeface="Times New Roman" panose="02020603050405020304" pitchFamily="18" charset="0"/>
              </a:rPr>
              <a:t>IBr</a:t>
            </a:r>
            <a:endParaRPr lang="zh-CN" altLang="en-US" sz="4000" b="1" dirty="0">
              <a:solidFill>
                <a:srgbClr val="0000FF"/>
              </a:solidFill>
              <a:latin typeface="Times New Roman" panose="02020603050405020304" pitchFamily="18" charset="0"/>
              <a:cs typeface="Times New Roman" panose="02020603050405020304" pitchFamily="18" charset="0"/>
            </a:endParaRPr>
          </a:p>
        </p:txBody>
      </p:sp>
      <p:sp>
        <p:nvSpPr>
          <p:cNvPr id="12" name="矩形 11"/>
          <p:cNvSpPr/>
          <p:nvPr/>
        </p:nvSpPr>
        <p:spPr>
          <a:xfrm>
            <a:off x="10019042" y="3382222"/>
            <a:ext cx="612668"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9399998" y="3384542"/>
            <a:ext cx="732893"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+1</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3612188" y="3520141"/>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162068"/>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6348492" y="4797946"/>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6794712" y="544601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7419314" y="5437307"/>
            <a:ext cx="4652556"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Courier New"/>
              </a:rPr>
              <a:t>IBr</a:t>
            </a:r>
            <a:r>
              <a:rPr lang="zh-CN" altLang="zh-CN" sz="3200" b="1" kern="100" dirty="0" smtClean="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a:t>
            </a:r>
            <a:r>
              <a:rPr lang="en-US" altLang="zh-CN" sz="3200" b="1" kern="100" baseline="-25000" dirty="0">
                <a:solidFill>
                  <a:srgbClr val="0000FF"/>
                </a:solidFill>
                <a:latin typeface="Times New Roman"/>
                <a:ea typeface="华文细黑"/>
                <a:cs typeface="Courier New"/>
              </a:rPr>
              <a:t>2</a:t>
            </a:r>
            <a:r>
              <a:rPr lang="en-US" altLang="zh-CN" sz="3200" b="1" kern="100" dirty="0">
                <a:solidFill>
                  <a:srgbClr val="0000FF"/>
                </a:solidFill>
                <a:latin typeface="Times New Roman"/>
                <a:ea typeface="华文细黑"/>
                <a:cs typeface="Courier New"/>
              </a:rPr>
              <a:t>O</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a:t>
            </a:r>
            <a:r>
              <a:rPr lang="en-US" altLang="zh-CN" sz="3200" b="1" kern="100" dirty="0" err="1">
                <a:solidFill>
                  <a:srgbClr val="0000FF"/>
                </a:solidFill>
                <a:latin typeface="Times New Roman"/>
                <a:ea typeface="华文细黑"/>
                <a:cs typeface="Courier New"/>
              </a:rPr>
              <a:t>HBr</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HIO</a:t>
            </a:r>
            <a:endParaRPr lang="zh-CN" altLang="en-US" sz="3200" b="1" dirty="0">
              <a:solidFill>
                <a:srgbClr val="0000FF"/>
              </a:solidFill>
            </a:endParaRPr>
          </a:p>
        </p:txBody>
      </p:sp>
      <p:sp>
        <p:nvSpPr>
          <p:cNvPr id="19" name="矩形 18"/>
          <p:cNvSpPr/>
          <p:nvPr/>
        </p:nvSpPr>
        <p:spPr>
          <a:xfrm>
            <a:off x="7175326"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7642818" y="4986683"/>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10278347" y="4984942"/>
            <a:ext cx="569387" cy="646331"/>
          </a:xfrm>
          <a:prstGeom prst="rect">
            <a:avLst/>
          </a:prstGeom>
        </p:spPr>
        <p:txBody>
          <a:bodyPr wrap="non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-1</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11231957" y="5013970"/>
            <a:ext cx="623889"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+1</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7031310" y="6022082"/>
            <a:ext cx="510909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水解反应，非氧化还原反应</a:t>
            </a:r>
            <a:endParaRPr lang="zh-CN" altLang="en-US" sz="3200" dirty="0">
              <a:solidFill>
                <a:srgbClr val="FF0000"/>
              </a:solidFill>
            </a:endParaRPr>
          </a:p>
        </p:txBody>
      </p:sp>
      <p:sp>
        <p:nvSpPr>
          <p:cNvPr id="24" name="矩形 23"/>
          <p:cNvSpPr/>
          <p:nvPr/>
        </p:nvSpPr>
        <p:spPr>
          <a:xfrm>
            <a:off x="1651814" y="2853730"/>
            <a:ext cx="554960"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D</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
        <p:nvSpPr>
          <p:cNvPr id="26" name="任意多边形 25"/>
          <p:cNvSpPr/>
          <p:nvPr/>
        </p:nvSpPr>
        <p:spPr bwMode="auto">
          <a:xfrm>
            <a:off x="5428343" y="2714171"/>
            <a:ext cx="1295609" cy="2104572"/>
          </a:xfrm>
          <a:custGeom>
            <a:avLst/>
            <a:gdLst>
              <a:gd name="connsiteX0" fmla="*/ 0 w 1295609"/>
              <a:gd name="connsiteY0" fmla="*/ 0 h 2104572"/>
              <a:gd name="connsiteX1" fmla="*/ 1248228 w 1295609"/>
              <a:gd name="connsiteY1" fmla="*/ 798286 h 2104572"/>
              <a:gd name="connsiteX2" fmla="*/ 914400 w 1295609"/>
              <a:gd name="connsiteY2" fmla="*/ 2104572 h 2104572"/>
            </a:gdLst>
            <a:ahLst/>
            <a:cxnLst>
              <a:cxn ang="0">
                <a:pos x="connsiteX0" y="connsiteY0"/>
              </a:cxn>
              <a:cxn ang="0">
                <a:pos x="connsiteX1" y="connsiteY1"/>
              </a:cxn>
              <a:cxn ang="0">
                <a:pos x="connsiteX2" y="connsiteY2"/>
              </a:cxn>
            </a:cxnLst>
            <a:rect l="l" t="t" r="r" b="b"/>
            <a:pathLst>
              <a:path w="1295609" h="2104572">
                <a:moveTo>
                  <a:pt x="0" y="0"/>
                </a:moveTo>
                <a:cubicBezTo>
                  <a:pt x="547914" y="223762"/>
                  <a:pt x="1095828" y="447524"/>
                  <a:pt x="1248228" y="798286"/>
                </a:cubicBezTo>
                <a:cubicBezTo>
                  <a:pt x="1400628" y="1149048"/>
                  <a:pt x="1157514" y="1626810"/>
                  <a:pt x="914400" y="2104572"/>
                </a:cubicBezTo>
              </a:path>
            </a:pathLst>
          </a:custGeom>
          <a:noFill/>
          <a:ln w="31750">
            <a:solidFill>
              <a:srgbClr val="0000FF"/>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27" name="矩形 26"/>
          <p:cNvSpPr/>
          <p:nvPr/>
        </p:nvSpPr>
        <p:spPr>
          <a:xfrm>
            <a:off x="6671270" y="3072656"/>
            <a:ext cx="1324402" cy="1077218"/>
          </a:xfrm>
          <a:prstGeom prst="rect">
            <a:avLst/>
          </a:prstGeom>
        </p:spPr>
        <p:txBody>
          <a:bodyPr wrap="none">
            <a:spAutoFit/>
          </a:bodyPr>
          <a:lstStyle/>
          <a:p>
            <a:r>
              <a:rPr lang="zh-CN" altLang="zh-CN" sz="3200" b="1" kern="100" dirty="0" smtClean="0">
                <a:solidFill>
                  <a:srgbClr val="0000FF"/>
                </a:solidFill>
                <a:latin typeface="Times New Roman"/>
                <a:ea typeface="华文细黑"/>
                <a:cs typeface="Times New Roman"/>
              </a:rPr>
              <a:t>＋</a:t>
            </a:r>
            <a:endParaRPr lang="en-US" altLang="zh-CN" sz="3200" b="1" kern="100" dirty="0" smtClean="0">
              <a:solidFill>
                <a:srgbClr val="0000FF"/>
              </a:solidFill>
              <a:latin typeface="Times New Roman"/>
              <a:ea typeface="华文细黑"/>
              <a:cs typeface="Times New Roman"/>
            </a:endParaRPr>
          </a:p>
          <a:p>
            <a:r>
              <a:rPr lang="en-US" altLang="zh-CN" sz="3200" b="1" kern="100" dirty="0" err="1" smtClean="0">
                <a:solidFill>
                  <a:srgbClr val="0000FF"/>
                </a:solidFill>
                <a:latin typeface="Times New Roman"/>
                <a:ea typeface="华文细黑"/>
                <a:cs typeface="Times New Roman"/>
              </a:rPr>
              <a:t>NaO</a:t>
            </a:r>
            <a:r>
              <a:rPr lang="en-US" altLang="zh-CN" sz="3200" b="1" kern="100" dirty="0" err="1" smtClean="0">
                <a:solidFill>
                  <a:srgbClr val="0000FF"/>
                </a:solidFill>
                <a:latin typeface="Times New Roman"/>
                <a:ea typeface="华文细黑"/>
                <a:cs typeface="Courier New"/>
              </a:rPr>
              <a:t>H</a:t>
            </a:r>
            <a:endParaRPr lang="zh-CN" altLang="en-US" sz="3200" dirty="0"/>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arn(inVertical)">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down)">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arn(inVertical)">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P spid="20" grpId="0"/>
      <p:bldP spid="21" grpId="0"/>
      <p:bldP spid="22" grpId="0"/>
      <p:bldP spid="23" grpId="0"/>
      <p:bldP spid="24" grpId="0"/>
      <p:bldP spid="26" grpId="0" animBg="1"/>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117426"/>
            <a:ext cx="11953328" cy="660180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补充一</a:t>
            </a:r>
            <a:r>
              <a:rPr lang="zh-CN" altLang="zh-CN" sz="2800" b="1" dirty="0" smtClean="0">
                <a:latin typeface="Times New Roman" panose="02020603050405020304" pitchFamily="18" charset="0"/>
                <a:cs typeface="Times New Roman" panose="02020603050405020304" pitchFamily="18" charset="0"/>
              </a:rPr>
              <a:t>、</a:t>
            </a:r>
            <a:r>
              <a:rPr lang="zh-CN" altLang="zh-CN" sz="2800" b="1" dirty="0">
                <a:latin typeface="Times New Roman" panose="02020603050405020304" pitchFamily="18" charset="0"/>
                <a:cs typeface="Times New Roman" panose="02020603050405020304" pitchFamily="18" charset="0"/>
              </a:rPr>
              <a:t>卤素互化物</a:t>
            </a: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不同</a:t>
            </a:r>
            <a:r>
              <a:rPr lang="zh-CN" altLang="zh-CN" sz="2800" dirty="0">
                <a:latin typeface="Times New Roman" panose="02020603050405020304" pitchFamily="18" charset="0"/>
                <a:cs typeface="Times New Roman" panose="02020603050405020304" pitchFamily="18" charset="0"/>
              </a:rPr>
              <a:t>卤素原子之间可通过共用电子对形成卤素互化物。</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a:t>
            </a:r>
            <a:r>
              <a:rPr lang="zh-CN" altLang="zh-CN" sz="2800" b="1" dirty="0" smtClean="0">
                <a:solidFill>
                  <a:srgbClr val="0000FF"/>
                </a:solidFill>
                <a:latin typeface="Times New Roman" panose="02020603050405020304" pitchFamily="18" charset="0"/>
                <a:cs typeface="Times New Roman" panose="02020603050405020304" pitchFamily="18" charset="0"/>
              </a:rPr>
              <a:t>如</a:t>
            </a:r>
            <a:r>
              <a:rPr lang="en-US" altLang="zh-CN" sz="2800" b="1" dirty="0" err="1" smtClean="0">
                <a:solidFill>
                  <a:srgbClr val="0000FF"/>
                </a:solidFill>
                <a:latin typeface="Times New Roman" panose="02020603050405020304" pitchFamily="18" charset="0"/>
                <a:cs typeface="Times New Roman" panose="02020603050405020304" pitchFamily="18" charset="0"/>
              </a:rPr>
              <a:t>BrCl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IBr</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BrI</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BrF</a:t>
            </a:r>
            <a:r>
              <a:rPr lang="en-US" altLang="zh-CN" sz="2800" b="1" baseline="-25000" dirty="0">
                <a:solidFill>
                  <a:srgbClr val="0000FF"/>
                </a:solidFill>
                <a:latin typeface="Times New Roman" panose="02020603050405020304" pitchFamily="18" charset="0"/>
                <a:cs typeface="Times New Roman" panose="02020603050405020304" pitchFamily="18" charset="0"/>
              </a:rPr>
              <a:t>5</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IF</a:t>
            </a:r>
            <a:r>
              <a:rPr lang="en-US" altLang="zh-CN" sz="2800" b="1" baseline="-25000" dirty="0">
                <a:solidFill>
                  <a:srgbClr val="0000FF"/>
                </a:solidFill>
                <a:latin typeface="Times New Roman" panose="02020603050405020304" pitchFamily="18" charset="0"/>
                <a:cs typeface="Times New Roman" panose="02020603050405020304" pitchFamily="18" charset="0"/>
              </a:rPr>
              <a:t>7</a:t>
            </a:r>
            <a:r>
              <a:rPr lang="zh-CN" altLang="zh-CN" sz="2800" b="1" dirty="0">
                <a:solidFill>
                  <a:srgbClr val="0000FF"/>
                </a:solidFill>
                <a:latin typeface="Times New Roman" panose="02020603050405020304" pitchFamily="18" charset="0"/>
                <a:cs typeface="Times New Roman" panose="02020603050405020304" pitchFamily="18" charset="0"/>
              </a:rPr>
              <a:t>等显不同价态的卤素互化物。</a:t>
            </a:r>
          </a:p>
          <a:p>
            <a:pPr latinLnBrk="1">
              <a:lnSpc>
                <a:spcPct val="150000"/>
              </a:lnSpc>
              <a:spcBef>
                <a:spcPts val="4200"/>
              </a:spcBef>
            </a:pPr>
            <a:r>
              <a:rPr lang="zh-CN"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卤素互化物的化学性质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⑴卤素互化物与卤素单质的性质有相同之处，如它们都能与水反应：</a:t>
            </a:r>
          </a:p>
          <a:p>
            <a:pPr latinLnBrk="1">
              <a:lnSpc>
                <a:spcPct val="150000"/>
              </a:lnSpc>
            </a:pPr>
            <a:r>
              <a:rPr lang="en-US" altLang="zh-CN" sz="2800" b="1" dirty="0" smtClean="0">
                <a:solidFill>
                  <a:srgbClr val="0000FF"/>
                </a:solidFill>
                <a:latin typeface="Times New Roman" panose="02020603050405020304" pitchFamily="18" charset="0"/>
                <a:cs typeface="Times New Roman" panose="02020603050405020304" pitchFamily="18" charset="0"/>
              </a:rPr>
              <a:t>           IBr+H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HBr+HIO</a:t>
            </a:r>
            <a:r>
              <a:rPr lang="en-US" altLang="zh-CN" sz="2800" b="1" dirty="0" smtClean="0">
                <a:solidFill>
                  <a:srgbClr val="0000FF"/>
                </a:solidFill>
                <a:latin typeface="Times New Roman" panose="02020603050405020304" pitchFamily="18" charset="0"/>
                <a:cs typeface="Times New Roman" panose="02020603050405020304" pitchFamily="18" charset="0"/>
              </a:rPr>
              <a:t>              BrCl+H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 </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zh-CN" sz="2800" b="1" dirty="0" smtClean="0">
                <a:solidFill>
                  <a:srgbClr val="0000FF"/>
                </a:solidFill>
                <a:latin typeface="Times New Roman" panose="02020603050405020304" pitchFamily="18" charset="0"/>
                <a:cs typeface="Times New Roman" panose="02020603050405020304" pitchFamily="18" charset="0"/>
              </a:rPr>
              <a:t> </a:t>
            </a:r>
            <a:r>
              <a:rPr lang="en-US" altLang="zh-CN" sz="2800" b="1" dirty="0" err="1" smtClean="0">
                <a:solidFill>
                  <a:srgbClr val="0000FF"/>
                </a:solidFill>
                <a:latin typeface="Times New Roman" panose="02020603050405020304" pitchFamily="18" charset="0"/>
                <a:cs typeface="Times New Roman" panose="02020603050405020304" pitchFamily="18" charset="0"/>
              </a:rPr>
              <a:t>HCl+HBrO</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注意</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X</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zh-CN" sz="2800" b="1" dirty="0">
                <a:solidFill>
                  <a:srgbClr val="FF0000"/>
                </a:solidFill>
                <a:latin typeface="Times New Roman" panose="02020603050405020304" pitchFamily="18" charset="0"/>
                <a:cs typeface="Times New Roman" panose="02020603050405020304" pitchFamily="18" charset="0"/>
              </a:rPr>
              <a:t>与水反应属于氧化还原反应，而</a:t>
            </a:r>
            <a:r>
              <a:rPr lang="en-US" altLang="zh-CN" sz="2800" b="1" dirty="0" err="1">
                <a:solidFill>
                  <a:srgbClr val="FF0000"/>
                </a:solidFill>
                <a:latin typeface="Times New Roman" panose="02020603050405020304" pitchFamily="18" charset="0"/>
                <a:cs typeface="Times New Roman" panose="02020603050405020304" pitchFamily="18" charset="0"/>
              </a:rPr>
              <a:t>IBr</a:t>
            </a:r>
            <a:r>
              <a:rPr lang="zh-CN" altLang="zh-CN" sz="2800" b="1" dirty="0">
                <a:solidFill>
                  <a:srgbClr val="FF0000"/>
                </a:solidFill>
                <a:latin typeface="Times New Roman" panose="02020603050405020304" pitchFamily="18" charset="0"/>
                <a:cs typeface="Times New Roman" panose="02020603050405020304" pitchFamily="18" charset="0"/>
              </a:rPr>
              <a:t>与</a:t>
            </a:r>
            <a:r>
              <a:rPr lang="zh-CN" altLang="zh-CN" sz="2800" b="1" dirty="0" smtClean="0">
                <a:solidFill>
                  <a:srgbClr val="FF0000"/>
                </a:solidFill>
                <a:latin typeface="Times New Roman" panose="02020603050405020304" pitchFamily="18" charset="0"/>
                <a:cs typeface="Times New Roman" panose="02020603050405020304" pitchFamily="18" charset="0"/>
              </a:rPr>
              <a:t>水</a:t>
            </a:r>
            <a:r>
              <a:rPr lang="zh-CN" altLang="en-US" sz="2800" b="1" dirty="0" smtClean="0">
                <a:solidFill>
                  <a:srgbClr val="FF0000"/>
                </a:solidFill>
                <a:latin typeface="Times New Roman" panose="02020603050405020304" pitchFamily="18" charset="0"/>
                <a:cs typeface="Times New Roman" panose="02020603050405020304" pitchFamily="18" charset="0"/>
              </a:rPr>
              <a:t>不</a:t>
            </a:r>
            <a:r>
              <a:rPr lang="zh-CN" altLang="zh-CN" sz="2800" b="1" dirty="0" smtClean="0">
                <a:solidFill>
                  <a:srgbClr val="FF0000"/>
                </a:solidFill>
                <a:latin typeface="Times New Roman" panose="02020603050405020304" pitchFamily="18" charset="0"/>
                <a:cs typeface="Times New Roman" panose="02020603050405020304" pitchFamily="18" charset="0"/>
              </a:rPr>
              <a:t>属于氧化还原</a:t>
            </a:r>
            <a:r>
              <a:rPr lang="zh-CN" altLang="zh-CN" sz="2800" b="1" dirty="0">
                <a:solidFill>
                  <a:srgbClr val="FF0000"/>
                </a:solidFill>
                <a:latin typeface="Times New Roman" panose="02020603050405020304" pitchFamily="18" charset="0"/>
                <a:cs typeface="Times New Roman" panose="02020603050405020304" pitchFamily="18" charset="0"/>
              </a:rPr>
              <a:t>反应。</a:t>
            </a:r>
          </a:p>
          <a:p>
            <a:pPr latinLnBrk="1">
              <a:lnSpc>
                <a:spcPct val="150000"/>
              </a:lnSpc>
              <a:spcBef>
                <a:spcPts val="1200"/>
              </a:spcBef>
            </a:pPr>
            <a:r>
              <a:rPr lang="zh-CN" altLang="zh-CN" sz="2800" dirty="0" smtClean="0">
                <a:latin typeface="Times New Roman" panose="02020603050405020304" pitchFamily="18" charset="0"/>
                <a:cs typeface="Times New Roman" panose="02020603050405020304" pitchFamily="18" charset="0"/>
              </a:rPr>
              <a:t>⑵</a:t>
            </a:r>
            <a:r>
              <a:rPr lang="zh-CN" altLang="zh-CN" sz="2800" dirty="0">
                <a:latin typeface="Times New Roman" panose="02020603050405020304" pitchFamily="18" charset="0"/>
                <a:cs typeface="Times New Roman" panose="02020603050405020304" pitchFamily="18" charset="0"/>
              </a:rPr>
              <a:t>在很多反应中，它们都是强氧化剂：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IBr+2H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 HBr+HI+H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             </a:t>
            </a:r>
            <a:r>
              <a:rPr lang="en-US" altLang="zh-CN" sz="2800" b="1" dirty="0" smtClean="0">
                <a:solidFill>
                  <a:srgbClr val="0000FF"/>
                </a:solidFill>
                <a:latin typeface="Times New Roman" panose="02020603050405020304" pitchFamily="18" charset="0"/>
                <a:cs typeface="Times New Roman" panose="02020603050405020304" pitchFamily="18" charset="0"/>
              </a:rPr>
              <a:t>3BrCl+2Fe == FeBr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2800" b="1" dirty="0" smtClean="0">
                <a:solidFill>
                  <a:srgbClr val="0000FF"/>
                </a:solidFill>
                <a:latin typeface="Times New Roman" panose="02020603050405020304" pitchFamily="18" charset="0"/>
                <a:cs typeface="Times New Roman" panose="02020603050405020304" pitchFamily="18" charset="0"/>
              </a:rPr>
              <a:t> + FeCl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3</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928482" y="2090670"/>
            <a:ext cx="7911140"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非金属性强的显负价，非金属性弱的显正价；</a:t>
            </a:r>
            <a:endParaRPr lang="zh-CN" altLang="en-US" sz="3000" dirty="0"/>
          </a:p>
        </p:txBody>
      </p:sp>
    </p:spTree>
    <p:extLst>
      <p:ext uri="{BB962C8B-B14F-4D97-AF65-F5344CB8AC3E}">
        <p14:creationId xmlns:p14="http://schemas.microsoft.com/office/powerpoint/2010/main" val="328633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left)">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down)">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1000"/>
                                        <p:tgtEl>
                                          <p:spTgt spid="2">
                                            <p:txEl>
                                              <p:pRg st="3" end="3"/>
                                            </p:txEl>
                                          </p:spTgt>
                                        </p:tgtEl>
                                      </p:cBhvr>
                                    </p:animEffect>
                                    <p:anim calcmode="lin" valueType="num">
                                      <p:cBhvr>
                                        <p:cTn id="3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wipe(left)">
                                      <p:cBhvr>
                                        <p:cTn id="36" dur="1000"/>
                                        <p:tgtEl>
                                          <p:spTgt spid="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wipe(left)">
                                      <p:cBhvr>
                                        <p:cTn id="41" dur="10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1000"/>
                                        <p:tgtEl>
                                          <p:spTgt spid="2">
                                            <p:txEl>
                                              <p:pRg st="6" end="6"/>
                                            </p:txEl>
                                          </p:spTgt>
                                        </p:tgtEl>
                                      </p:cBhvr>
                                    </p:animEffect>
                                    <p:anim calcmode="lin" valueType="num">
                                      <p:cBhvr>
                                        <p:cTn id="4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1000"/>
                                        <p:tgtEl>
                                          <p:spTgt spid="2">
                                            <p:txEl>
                                              <p:pRg st="7" end="7"/>
                                            </p:txEl>
                                          </p:spTgt>
                                        </p:tgtEl>
                                      </p:cBhvr>
                                    </p:animEffect>
                                    <p:anim calcmode="lin" valueType="num">
                                      <p:cBhvr>
                                        <p:cTn id="5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
                                            <p:txEl>
                                              <p:pRg st="8" end="8"/>
                                            </p:txEl>
                                          </p:spTgt>
                                        </p:tgtEl>
                                        <p:attrNameLst>
                                          <p:attrName>style.visibility</p:attrName>
                                        </p:attrNameLst>
                                      </p:cBhvr>
                                      <p:to>
                                        <p:strVal val="visible"/>
                                      </p:to>
                                    </p:set>
                                    <p:animEffect transition="in" filter="fade">
                                      <p:cBhvr>
                                        <p:cTn id="60" dur="1000"/>
                                        <p:tgtEl>
                                          <p:spTgt spid="2">
                                            <p:txEl>
                                              <p:pRg st="8" end="8"/>
                                            </p:txEl>
                                          </p:spTgt>
                                        </p:tgtEl>
                                      </p:cBhvr>
                                    </p:animEffect>
                                    <p:anim calcmode="lin" valueType="num">
                                      <p:cBhvr>
                                        <p:cTn id="61"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42" y="-26590"/>
            <a:ext cx="11953328" cy="6217087"/>
          </a:xfrm>
          <a:prstGeom prst="rect">
            <a:avLst/>
          </a:prstGeom>
        </p:spPr>
        <p:txBody>
          <a:bodyPr wrap="square">
            <a:spAutoFit/>
          </a:bodyPr>
          <a:lstStyle/>
          <a:p>
            <a:pPr latinLnBrk="1">
              <a:lnSpc>
                <a:spcPct val="150000"/>
              </a:lnSpc>
            </a:pPr>
            <a:r>
              <a:rPr lang="zh-CN" altLang="en-US" sz="2800" b="1" dirty="0" smtClean="0">
                <a:latin typeface="Times New Roman" panose="02020603050405020304" pitchFamily="18" charset="0"/>
                <a:cs typeface="Times New Roman" panose="02020603050405020304" pitchFamily="18" charset="0"/>
              </a:rPr>
              <a:t>补充二</a:t>
            </a:r>
            <a:r>
              <a:rPr lang="zh-CN" altLang="zh-CN" sz="2800" b="1" dirty="0" smtClean="0">
                <a:latin typeface="Times New Roman" panose="02020603050405020304" pitchFamily="18" charset="0"/>
                <a:cs typeface="Times New Roman" panose="02020603050405020304" pitchFamily="18" charset="0"/>
              </a:rPr>
              <a:t>、拟卤素</a:t>
            </a:r>
            <a:endParaRPr lang="zh-CN" altLang="zh-CN" sz="2800" b="1" dirty="0">
              <a:latin typeface="Times New Roman" panose="02020603050405020304" pitchFamily="18" charset="0"/>
              <a:cs typeface="Times New Roman" panose="02020603050405020304" pitchFamily="18" charset="0"/>
            </a:endParaRPr>
          </a:p>
          <a:p>
            <a:pPr latinLnBrk="1">
              <a:lnSpc>
                <a:spcPct val="150000"/>
              </a:lnSpc>
            </a:pPr>
            <a:r>
              <a:rPr lang="zh-CN" altLang="zh-CN" sz="2800" b="1" dirty="0">
                <a:latin typeface="Times New Roman" panose="02020603050405020304" pitchFamily="18" charset="0"/>
                <a:cs typeface="Times New Roman" panose="02020603050405020304" pitchFamily="18" charset="0"/>
              </a:rPr>
              <a:t>⒈</a:t>
            </a:r>
            <a:r>
              <a:rPr lang="zh-CN" altLang="zh-CN" sz="2800" b="1" dirty="0" smtClean="0">
                <a:latin typeface="Times New Roman" panose="02020603050405020304" pitchFamily="18" charset="0"/>
                <a:cs typeface="Times New Roman" panose="02020603050405020304" pitchFamily="18" charset="0"/>
              </a:rPr>
              <a:t>概念</a:t>
            </a:r>
            <a:r>
              <a:rPr lang="zh-CN" altLang="en-US" sz="2800" b="1" dirty="0" smtClean="0">
                <a:latin typeface="Times New Roman" panose="02020603050405020304" pitchFamily="18" charset="0"/>
                <a:cs typeface="Times New Roman" panose="02020603050405020304" pitchFamily="18" charset="0"/>
              </a:rPr>
              <a:t>：</a:t>
            </a:r>
            <a:r>
              <a:rPr lang="zh-CN" altLang="zh-CN" sz="2800" dirty="0" smtClean="0">
                <a:latin typeface="Times New Roman" panose="02020603050405020304" pitchFamily="18" charset="0"/>
                <a:cs typeface="Times New Roman" panose="02020603050405020304" pitchFamily="18" charset="0"/>
              </a:rPr>
              <a:t>拟卤素</a:t>
            </a:r>
            <a:r>
              <a:rPr lang="zh-CN" altLang="zh-CN" sz="2800" dirty="0">
                <a:latin typeface="Times New Roman" panose="02020603050405020304" pitchFamily="18" charset="0"/>
                <a:cs typeface="Times New Roman" panose="02020603050405020304" pitchFamily="18" charset="0"/>
              </a:rPr>
              <a:t>是指由二个或二个以上非金属元素原子组成的原子团，这些原子团在自由状态时，与卤素单质的性质相似。</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zh-CN" altLang="zh-CN" sz="2800" dirty="0" smtClean="0">
                <a:solidFill>
                  <a:srgbClr val="0000FF"/>
                </a:solidFill>
                <a:latin typeface="Times New Roman" panose="02020603050405020304" pitchFamily="18" charset="0"/>
                <a:cs typeface="Times New Roman" panose="02020603050405020304" pitchFamily="18" charset="0"/>
              </a:rPr>
              <a:t>重要</a:t>
            </a:r>
            <a:r>
              <a:rPr lang="zh-CN" altLang="zh-CN" sz="2800" dirty="0">
                <a:solidFill>
                  <a:srgbClr val="0000FF"/>
                </a:solidFill>
                <a:latin typeface="Times New Roman" panose="02020603050405020304" pitchFamily="18" charset="0"/>
                <a:cs typeface="Times New Roman" panose="02020603050405020304" pitchFamily="18" charset="0"/>
              </a:rPr>
              <a:t>的拟卤素有</a:t>
            </a:r>
            <a:r>
              <a:rPr lang="zh-CN" altLang="zh-CN" sz="2800" dirty="0" smtClean="0">
                <a:solidFill>
                  <a:srgbClr val="0000FF"/>
                </a:solidFill>
                <a:latin typeface="Times New Roman" panose="02020603050405020304" pitchFamily="18" charset="0"/>
                <a:cs typeface="Times New Roman" panose="02020603050405020304" pitchFamily="18" charset="0"/>
              </a:rPr>
              <a:t>氰</a:t>
            </a:r>
            <a:r>
              <a:rPr lang="en-US" altLang="zh-CN" sz="2800" b="1" dirty="0" smtClean="0">
                <a:solidFill>
                  <a:srgbClr val="0000FF"/>
                </a:solidFill>
                <a:latin typeface="Times New Roman" panose="02020603050405020304" pitchFamily="18" charset="0"/>
                <a:cs typeface="Times New Roman" panose="02020603050405020304" pitchFamily="18" charset="0"/>
              </a:rPr>
              <a:t>(CN)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a:solidFill>
                  <a:srgbClr val="0000FF"/>
                </a:solidFill>
                <a:latin typeface="Times New Roman" panose="02020603050405020304" pitchFamily="18" charset="0"/>
                <a:cs typeface="Times New Roman" panose="02020603050405020304" pitchFamily="18" charset="0"/>
              </a:rPr>
              <a:t>、硫氰</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SCN)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zh-CN" sz="2800" dirty="0" smtClean="0">
                <a:solidFill>
                  <a:srgbClr val="0000FF"/>
                </a:solidFill>
                <a:latin typeface="Times New Roman" panose="02020603050405020304" pitchFamily="18" charset="0"/>
                <a:cs typeface="Times New Roman" panose="02020603050405020304" pitchFamily="18" charset="0"/>
              </a:rPr>
              <a:t>。</a:t>
            </a:r>
            <a:endParaRPr lang="zh-CN" altLang="zh-CN" sz="2800" dirty="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b="1" dirty="0" smtClean="0">
                <a:latin typeface="Times New Roman" panose="02020603050405020304" pitchFamily="18" charset="0"/>
                <a:cs typeface="Times New Roman" panose="02020603050405020304" pitchFamily="18" charset="0"/>
              </a:rPr>
              <a:t>⒉</a:t>
            </a:r>
            <a:r>
              <a:rPr lang="zh-CN" altLang="zh-CN" sz="2800" b="1" dirty="0">
                <a:latin typeface="Times New Roman" panose="02020603050405020304" pitchFamily="18" charset="0"/>
                <a:cs typeface="Times New Roman" panose="02020603050405020304" pitchFamily="18" charset="0"/>
              </a:rPr>
              <a:t>拟卤素的化学性质</a:t>
            </a:r>
            <a:endParaRPr lang="zh-CN" altLang="zh-CN" sz="2800" dirty="0">
              <a:latin typeface="Times New Roman" panose="02020603050405020304" pitchFamily="18" charset="0"/>
              <a:cs typeface="Times New Roman" panose="02020603050405020304" pitchFamily="18" charset="0"/>
            </a:endParaRPr>
          </a:p>
          <a:p>
            <a:pPr latinLnBrk="1">
              <a:lnSpc>
                <a:spcPct val="150000"/>
              </a:lnSpc>
            </a:pPr>
            <a:r>
              <a:rPr lang="zh-CN" altLang="zh-CN" sz="2800" dirty="0" smtClean="0">
                <a:latin typeface="Times New Roman" panose="02020603050405020304" pitchFamily="18" charset="0"/>
                <a:cs typeface="Times New Roman" panose="02020603050405020304" pitchFamily="18" charset="0"/>
              </a:rPr>
              <a:t>拟卤素</a:t>
            </a:r>
            <a:r>
              <a:rPr lang="zh-CN" altLang="zh-CN" sz="2800" dirty="0">
                <a:latin typeface="Times New Roman" panose="02020603050405020304" pitchFamily="18" charset="0"/>
                <a:cs typeface="Times New Roman" panose="02020603050405020304" pitchFamily="18" charset="0"/>
              </a:rPr>
              <a:t>和卤素也都可与碱发生歧化反应，如</a:t>
            </a:r>
          </a:p>
          <a:p>
            <a:pPr latinLnBrk="1">
              <a:lnSpc>
                <a:spcPct val="150000"/>
              </a:lnSpc>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+CNO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              </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+2OH</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a:t>
            </a:r>
            <a:r>
              <a:rPr lang="zh-CN" altLang="zh-CN" sz="2800" b="1" baseline="30000"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err="1">
                <a:solidFill>
                  <a:srgbClr val="0000FF"/>
                </a:solidFill>
                <a:latin typeface="Times New Roman" panose="02020603050405020304" pitchFamily="18" charset="0"/>
                <a:cs typeface="Times New Roman" panose="02020603050405020304" pitchFamily="18" charset="0"/>
              </a:rPr>
              <a:t>ClO</a:t>
            </a:r>
            <a:r>
              <a:rPr lang="zh-CN"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en-US" altLang="zh-CN" sz="2800" b="1" baseline="30000" dirty="0" smtClean="0">
              <a:solidFill>
                <a:srgbClr val="0000FF"/>
              </a:solidFill>
              <a:latin typeface="Times New Roman" panose="02020603050405020304" pitchFamily="18" charset="0"/>
              <a:cs typeface="Times New Roman" panose="02020603050405020304" pitchFamily="18" charset="0"/>
            </a:endParaRPr>
          </a:p>
          <a:p>
            <a:pPr latinLnBrk="1">
              <a:lnSpc>
                <a:spcPct val="150000"/>
              </a:lnSpc>
            </a:pPr>
            <a:r>
              <a:rPr lang="zh-CN" altLang="zh-CN" sz="2800" dirty="0">
                <a:latin typeface="Times New Roman" panose="02020603050405020304" pitchFamily="18" charset="0"/>
                <a:cs typeface="Times New Roman" panose="02020603050405020304" pitchFamily="18" charset="0"/>
              </a:rPr>
              <a:t>拟卤素和卤素性质相似如</a:t>
            </a:r>
            <a:r>
              <a:rPr lang="zh-CN" altLang="en-US" sz="2800" dirty="0">
                <a:solidFill>
                  <a:srgbClr val="0000FF"/>
                </a:solidFill>
                <a:latin typeface="Times New Roman" panose="02020603050405020304" pitchFamily="18" charset="0"/>
                <a:cs typeface="Times New Roman" panose="02020603050405020304" pitchFamily="18" charset="0"/>
              </a:rPr>
              <a:t>：</a:t>
            </a:r>
            <a:r>
              <a:rPr lang="en-US" altLang="zh-CN" sz="2800" dirty="0">
                <a:solidFill>
                  <a:srgbClr val="0000FF"/>
                </a:solidFill>
                <a:latin typeface="Times New Roman" panose="02020603050405020304" pitchFamily="18" charset="0"/>
                <a:cs typeface="Times New Roman" panose="02020603050405020304" pitchFamily="18" charset="0"/>
              </a:rPr>
              <a:t> </a:t>
            </a:r>
            <a:r>
              <a:rPr lang="en-US" altLang="zh-CN" sz="2800" b="1" dirty="0">
                <a:solidFill>
                  <a:srgbClr val="0000FF"/>
                </a:solidFill>
                <a:latin typeface="Times New Roman" panose="02020603050405020304" pitchFamily="18" charset="0"/>
                <a:cs typeface="Times New Roman" panose="02020603050405020304" pitchFamily="18" charset="0"/>
              </a:rPr>
              <a:t>2Fe+3(SCN)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2Fe(SCN)</a:t>
            </a:r>
            <a:r>
              <a:rPr lang="en-US" altLang="zh-CN" sz="2800" b="1" baseline="-25000" dirty="0">
                <a:solidFill>
                  <a:srgbClr val="0000FF"/>
                </a:solidFill>
                <a:latin typeface="Times New Roman" panose="02020603050405020304" pitchFamily="18" charset="0"/>
                <a:cs typeface="Times New Roman" panose="02020603050405020304" pitchFamily="18" charset="0"/>
              </a:rPr>
              <a:t>3           </a:t>
            </a:r>
            <a:r>
              <a:rPr lang="en-US" altLang="zh-CN" sz="2800" b="1" dirty="0">
                <a:solidFill>
                  <a:srgbClr val="0000FF"/>
                </a:solidFill>
                <a:latin typeface="Times New Roman" panose="02020603050405020304" pitchFamily="18" charset="0"/>
                <a:cs typeface="Times New Roman" panose="02020603050405020304" pitchFamily="18" charset="0"/>
              </a:rPr>
              <a:t>2Fe+3Cl</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FeCl</a:t>
            </a:r>
            <a:r>
              <a:rPr lang="en-US" altLang="zh-CN" sz="2800" b="1" baseline="-25000" dirty="0">
                <a:solidFill>
                  <a:srgbClr val="0000FF"/>
                </a:solidFill>
                <a:latin typeface="Times New Roman" panose="02020603050405020304" pitchFamily="18" charset="0"/>
                <a:cs typeface="Times New Roman" panose="02020603050405020304" pitchFamily="18" charset="0"/>
              </a:rPr>
              <a:t>3</a:t>
            </a:r>
            <a:endParaRPr lang="zh-CN" altLang="zh-CN" sz="2800" b="1" dirty="0">
              <a:solidFill>
                <a:srgbClr val="0000FF"/>
              </a:solidFill>
              <a:latin typeface="Times New Roman" panose="02020603050405020304" pitchFamily="18" charset="0"/>
              <a:cs typeface="Times New Roman" panose="02020603050405020304" pitchFamily="18" charset="0"/>
            </a:endParaRPr>
          </a:p>
          <a:p>
            <a:pPr latinLnBrk="1">
              <a:lnSpc>
                <a:spcPct val="150000"/>
              </a:lnSpc>
              <a:spcBef>
                <a:spcPts val="1200"/>
              </a:spcBef>
            </a:pPr>
            <a:r>
              <a:rPr lang="en-US" altLang="zh-CN" sz="2800"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3.</a:t>
            </a:r>
            <a:r>
              <a:rPr lang="zh-CN" altLang="zh-CN" sz="2800" b="1" dirty="0" smtClean="0">
                <a:latin typeface="Times New Roman" panose="02020603050405020304" pitchFamily="18" charset="0"/>
                <a:cs typeface="Times New Roman" panose="02020603050405020304" pitchFamily="18" charset="0"/>
              </a:rPr>
              <a:t>卤素的</a:t>
            </a:r>
            <a:r>
              <a:rPr lang="zh-CN" altLang="en-US" sz="2800" b="1" dirty="0" smtClean="0">
                <a:latin typeface="Times New Roman" panose="02020603050405020304" pitchFamily="18" charset="0"/>
                <a:cs typeface="Times New Roman" panose="02020603050405020304" pitchFamily="18" charset="0"/>
              </a:rPr>
              <a:t>氧化性</a:t>
            </a:r>
            <a:r>
              <a:rPr lang="zh-CN" altLang="zh-CN" sz="2800" b="1" dirty="0" smtClean="0">
                <a:latin typeface="Times New Roman" panose="02020603050405020304" pitchFamily="18" charset="0"/>
                <a:cs typeface="Times New Roman" panose="02020603050405020304" pitchFamily="18" charset="0"/>
              </a:rPr>
              <a:t>强弱</a:t>
            </a:r>
            <a:r>
              <a:rPr lang="zh-CN" altLang="zh-CN" sz="2800" b="1" dirty="0">
                <a:latin typeface="Times New Roman" panose="02020603050405020304" pitchFamily="18" charset="0"/>
                <a:cs typeface="Times New Roman" panose="02020603050405020304" pitchFamily="18" charset="0"/>
              </a:rPr>
              <a:t>顺序</a:t>
            </a:r>
            <a:r>
              <a:rPr lang="zh-CN" altLang="zh-CN" sz="2800" b="1" dirty="0" smtClean="0">
                <a:latin typeface="Times New Roman" panose="02020603050405020304" pitchFamily="18" charset="0"/>
                <a:cs typeface="Times New Roman" panose="02020603050405020304" pitchFamily="18" charset="0"/>
              </a:rPr>
              <a:t>为</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Cl</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&gt;Br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&gt;(SCN)</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r>
              <a:rPr lang="en-US" altLang="zh-CN" sz="2800" b="1" dirty="0">
                <a:solidFill>
                  <a:srgbClr val="0000FF"/>
                </a:solidFill>
                <a:latin typeface="Times New Roman" panose="02020603050405020304" pitchFamily="18" charset="0"/>
                <a:cs typeface="Times New Roman" panose="02020603050405020304" pitchFamily="18" charset="0"/>
              </a:rPr>
              <a:t>&gt;I</a:t>
            </a:r>
            <a:r>
              <a:rPr lang="en-US" altLang="zh-CN" sz="2800" b="1" baseline="-25000" dirty="0">
                <a:solidFill>
                  <a:srgbClr val="0000FF"/>
                </a:solidFill>
                <a:latin typeface="Times New Roman" panose="02020603050405020304" pitchFamily="18" charset="0"/>
                <a:cs typeface="Times New Roman" panose="02020603050405020304" pitchFamily="18" charset="0"/>
              </a:rPr>
              <a:t>2</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1284465" y="6166098"/>
            <a:ext cx="4738733" cy="523220"/>
          </a:xfrm>
          <a:prstGeom prst="rect">
            <a:avLst/>
          </a:prstGeom>
        </p:spPr>
        <p:txBody>
          <a:bodyPr wrap="none">
            <a:spAutoFit/>
          </a:bodyPr>
          <a:lstStyle/>
          <a:p>
            <a:pPr latinLnBrk="1"/>
            <a:r>
              <a:rPr lang="en-US" altLang="zh-CN" sz="2800" b="1" dirty="0" smtClean="0">
                <a:solidFill>
                  <a:srgbClr val="FF0000"/>
                </a:solidFill>
                <a:latin typeface="Times New Roman" panose="02020603050405020304" pitchFamily="18" charset="0"/>
                <a:cs typeface="Times New Roman" panose="02020603050405020304" pitchFamily="18" charset="0"/>
              </a:rPr>
              <a:t>Br</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en-US" altLang="zh-CN" sz="2800" b="1" dirty="0" smtClean="0">
                <a:solidFill>
                  <a:srgbClr val="FF0000"/>
                </a:solidFill>
                <a:latin typeface="Times New Roman" panose="02020603050405020304" pitchFamily="18" charset="0"/>
                <a:cs typeface="Times New Roman" panose="02020603050405020304" pitchFamily="18" charset="0"/>
              </a:rPr>
              <a:t>+ 2KCN == 2KBr + (CN)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6527254" y="6166098"/>
            <a:ext cx="4803632" cy="523220"/>
          </a:xfrm>
          <a:prstGeom prst="rect">
            <a:avLst/>
          </a:prstGeom>
        </p:spPr>
        <p:txBody>
          <a:bodyPr wrap="square">
            <a:spAutoFit/>
          </a:bodyPr>
          <a:lstStyle/>
          <a:p>
            <a:pPr latinLnBrk="1"/>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SCN)</a:t>
            </a:r>
            <a:r>
              <a:rPr lang="en-US" altLang="zh-CN" sz="2800" b="1" baseline="-25000" dirty="0">
                <a:solidFill>
                  <a:srgbClr val="FF0000"/>
                </a:solidFill>
                <a:latin typeface="Times New Roman" panose="02020603050405020304" pitchFamily="18" charset="0"/>
                <a:cs typeface="Times New Roman" panose="02020603050405020304" pitchFamily="18" charset="0"/>
              </a:rPr>
              <a:t> </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+ 2KI == 2KSCN + I</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13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up)">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10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left)">
                                      <p:cBhvr>
                                        <p:cTn id="31" dur="10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10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wipe(left)">
                                      <p:cBhvr>
                                        <p:cTn id="41" dur="10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wipe(left)">
                                      <p:cBhvr>
                                        <p:cTn id="46" dur="1000"/>
                                        <p:tgtEl>
                                          <p:spTgt spid="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70154"/>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5807174" y="667405"/>
            <a:ext cx="518091" cy="818173"/>
          </a:xfrm>
          <a:prstGeom prst="rect">
            <a:avLst/>
          </a:prstGeom>
        </p:spPr>
        <p:txBody>
          <a:bodyPr wrap="none">
            <a:spAutoFit/>
          </a:bodyPr>
          <a:lstStyle/>
          <a:p>
            <a:pPr algn="just">
              <a:lnSpc>
                <a:spcPct val="150000"/>
              </a:lnSpc>
              <a:spcAft>
                <a:spcPts val="0"/>
              </a:spcAft>
            </a:pPr>
            <a:r>
              <a:rPr lang="en-US" altLang="zh-CN" sz="3600" b="1" kern="100" dirty="0">
                <a:solidFill>
                  <a:srgbClr val="FF0000"/>
                </a:solidFill>
                <a:latin typeface="Times New Roman"/>
                <a:ea typeface="华文细黑"/>
                <a:cs typeface="Courier New"/>
              </a:rPr>
              <a:t>C</a:t>
            </a:r>
            <a:endParaRPr lang="zh-CN" altLang="zh-CN" sz="1200" b="1" kern="100" dirty="0">
              <a:solidFill>
                <a:srgbClr val="FF0000"/>
              </a:solidFill>
              <a:latin typeface="宋体"/>
              <a:cs typeface="Courier New"/>
            </a:endParaRPr>
          </a:p>
        </p:txBody>
      </p:sp>
      <p:sp>
        <p:nvSpPr>
          <p:cNvPr id="12" name="矩形 11"/>
          <p:cNvSpPr/>
          <p:nvPr/>
        </p:nvSpPr>
        <p:spPr>
          <a:xfrm>
            <a:off x="7031310" y="148557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7535366" y="1485578"/>
            <a:ext cx="2723823"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还原性最强</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919742" y="2133650"/>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7319342" y="27817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850715" y="2759341"/>
            <a:ext cx="4344218" cy="2062103"/>
          </a:xfrm>
          <a:prstGeom prst="rect">
            <a:avLst/>
          </a:prstGeom>
        </p:spPr>
        <p:txBody>
          <a:bodyPr wrap="square">
            <a:spAutoFit/>
          </a:bodyPr>
          <a:lstStyle/>
          <a:p>
            <a:r>
              <a:rPr lang="en-US" altLang="zh-CN" sz="3200" b="1" dirty="0" err="1" smtClean="0">
                <a:solidFill>
                  <a:srgbClr val="FF0000"/>
                </a:solidFill>
                <a:latin typeface="Times New Roman" panose="02020603050405020304" pitchFamily="18" charset="0"/>
                <a:cs typeface="Times New Roman" panose="02020603050405020304" pitchFamily="18" charset="0"/>
              </a:rPr>
              <a:t>AgCl</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AgBr</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en-US" altLang="zh-CN" sz="3200" b="1" dirty="0" err="1" smtClean="0">
                <a:solidFill>
                  <a:srgbClr val="FF0000"/>
                </a:solidFill>
                <a:latin typeface="Times New Roman" panose="02020603050405020304" pitchFamily="18" charset="0"/>
                <a:cs typeface="Times New Roman" panose="02020603050405020304" pitchFamily="18" charset="0"/>
              </a:rPr>
              <a:t>AgI</a:t>
            </a:r>
            <a:r>
              <a:rPr lang="zh-CN" altLang="en-US" sz="3200" b="1" dirty="0" smtClean="0">
                <a:solidFill>
                  <a:srgbClr val="FF0000"/>
                </a:solidFill>
                <a:latin typeface="Times New Roman" panose="02020603050405020304" pitchFamily="18" charset="0"/>
                <a:cs typeface="Times New Roman" panose="02020603050405020304" pitchFamily="18" charset="0"/>
              </a:rPr>
              <a:t>均</a:t>
            </a:r>
            <a:r>
              <a:rPr lang="zh-CN" altLang="en-US" sz="3200" b="1" dirty="0">
                <a:solidFill>
                  <a:srgbClr val="FF0000"/>
                </a:solidFill>
                <a:latin typeface="Times New Roman" panose="02020603050405020304" pitchFamily="18" charset="0"/>
                <a:cs typeface="Times New Roman" panose="02020603050405020304" pitchFamily="18" charset="0"/>
              </a:rPr>
              <a:t>见</a:t>
            </a:r>
            <a:r>
              <a:rPr lang="zh-CN" altLang="en-US" sz="3200" b="1" dirty="0" smtClean="0">
                <a:solidFill>
                  <a:srgbClr val="FF0000"/>
                </a:solidFill>
                <a:latin typeface="Times New Roman" panose="02020603050405020304" pitchFamily="18" charset="0"/>
                <a:cs typeface="Times New Roman" panose="02020603050405020304" pitchFamily="18" charset="0"/>
              </a:rPr>
              <a:t>光   </a:t>
            </a:r>
            <a:r>
              <a:rPr lang="en-US" altLang="zh-CN" sz="3200" b="1" dirty="0" smtClean="0">
                <a:solidFill>
                  <a:srgbClr val="FF0000"/>
                </a:solidFill>
                <a:latin typeface="Times New Roman" panose="02020603050405020304" pitchFamily="18" charset="0"/>
                <a:cs typeface="Times New Roman" panose="02020603050405020304" pitchFamily="18" charset="0"/>
              </a:rPr>
              <a:t/>
            </a:r>
            <a:br>
              <a:rPr lang="en-US" altLang="zh-CN" sz="3200" b="1" dirty="0" smtClean="0">
                <a:solidFill>
                  <a:srgbClr val="FF0000"/>
                </a:solidFill>
                <a:latin typeface="Times New Roman" panose="02020603050405020304" pitchFamily="18" charset="0"/>
                <a:cs typeface="Times New Roman" panose="02020603050405020304" pitchFamily="18" charset="0"/>
              </a:rPr>
            </a:b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zh-CN" altLang="en-US" sz="3200" b="1" dirty="0" smtClean="0">
                <a:solidFill>
                  <a:srgbClr val="FF0000"/>
                </a:solidFill>
                <a:latin typeface="Times New Roman" panose="02020603050405020304" pitchFamily="18" charset="0"/>
                <a:cs typeface="Times New Roman" panose="02020603050405020304" pitchFamily="18" charset="0"/>
              </a:rPr>
              <a:t>易分解，</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zh-CN" altLang="en-US" sz="3200" b="1" dirty="0" smtClean="0">
                <a:solidFill>
                  <a:srgbClr val="FF0000"/>
                </a:solidFill>
                <a:latin typeface="Times New Roman" panose="02020603050405020304" pitchFamily="18" charset="0"/>
                <a:cs typeface="Times New Roman" panose="02020603050405020304" pitchFamily="18" charset="0"/>
              </a:rPr>
              <a:t>                 具有感光性，</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en-US" altLang="zh-CN" sz="3200" b="1" dirty="0">
                <a:solidFill>
                  <a:srgbClr val="FF0000"/>
                </a:solidFill>
                <a:latin typeface="Times New Roman" panose="02020603050405020304" pitchFamily="18" charset="0"/>
                <a:cs typeface="Times New Roman" panose="02020603050405020304" pitchFamily="18" charset="0"/>
              </a:rPr>
              <a:t> </a:t>
            </a:r>
            <a:r>
              <a:rPr lang="en-US" altLang="zh-CN" sz="3200" b="1" dirty="0" smtClean="0">
                <a:solidFill>
                  <a:srgbClr val="FF0000"/>
                </a:solidFill>
                <a:latin typeface="Times New Roman" panose="02020603050405020304" pitchFamily="18" charset="0"/>
                <a:cs typeface="Times New Roman" panose="02020603050405020304" pitchFamily="18" charset="0"/>
              </a:rPr>
              <a:t>                </a:t>
            </a:r>
            <a:r>
              <a:rPr lang="zh-CN" altLang="en-US" sz="3200" b="1" dirty="0" smtClean="0">
                <a:solidFill>
                  <a:srgbClr val="FF0000"/>
                </a:solidFill>
                <a:latin typeface="Times New Roman" panose="02020603050405020304" pitchFamily="18" charset="0"/>
                <a:cs typeface="Times New Roman" panose="02020603050405020304" pitchFamily="18" charset="0"/>
              </a:rPr>
              <a:t>需避光保存；</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9119542" y="3429794"/>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8393848" y="4077866"/>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1990750" y="5818832"/>
            <a:ext cx="8313814" cy="923330"/>
          </a:xfrm>
          <a:prstGeom prst="rect">
            <a:avLst/>
          </a:prstGeom>
        </p:spPr>
        <p:txBody>
          <a:bodyPr wrap="none">
            <a:spAutoFit/>
          </a:bodyPr>
          <a:lstStyle/>
          <a:p>
            <a:pPr algn="just">
              <a:lnSpc>
                <a:spcPct val="150000"/>
              </a:lnSpc>
              <a:spcAft>
                <a:spcPts val="0"/>
              </a:spcAft>
            </a:pPr>
            <a:r>
              <a:rPr lang="zh-CN" altLang="en-US" sz="3600" b="1" kern="100" dirty="0" smtClean="0">
                <a:solidFill>
                  <a:srgbClr val="FF0000"/>
                </a:solidFill>
                <a:latin typeface="Times New Roman"/>
                <a:ea typeface="华文细黑"/>
                <a:cs typeface="Courier New"/>
              </a:rPr>
              <a:t>氟遇水生成</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a:t>
            </a:r>
            <a:r>
              <a:rPr lang="en-US" altLang="zh-CN" sz="3600" b="1" kern="100" dirty="0" smtClean="0">
                <a:solidFill>
                  <a:srgbClr val="FF0000"/>
                </a:solidFill>
                <a:latin typeface="Times New Roman"/>
                <a:ea typeface="华文细黑"/>
                <a:cs typeface="Courier New"/>
              </a:rPr>
              <a:t>2F</a:t>
            </a:r>
            <a:r>
              <a:rPr lang="en-US" altLang="zh-CN" sz="3600" b="1" kern="100" baseline="-25000" dirty="0" smtClean="0">
                <a:solidFill>
                  <a:srgbClr val="FF0000"/>
                </a:solidFill>
                <a:latin typeface="Times New Roman"/>
                <a:ea typeface="华文细黑"/>
                <a:cs typeface="Courier New"/>
              </a:rPr>
              <a:t>2</a:t>
            </a:r>
            <a:r>
              <a:rPr lang="zh-CN" altLang="zh-CN" sz="3600" b="1" kern="100" dirty="0">
                <a:solidFill>
                  <a:srgbClr val="FF0000"/>
                </a:solidFill>
                <a:latin typeface="Times New Roman"/>
                <a:ea typeface="华文细黑"/>
                <a:cs typeface="Times New Roman"/>
              </a:rPr>
              <a:t>＋</a:t>
            </a:r>
            <a:r>
              <a:rPr lang="en-US" altLang="zh-CN" sz="3600" b="1" kern="100" dirty="0">
                <a:solidFill>
                  <a:srgbClr val="FF0000"/>
                </a:solidFill>
                <a:latin typeface="Times New Roman"/>
                <a:ea typeface="华文细黑"/>
                <a:cs typeface="Courier New"/>
              </a:rPr>
              <a:t>2H</a:t>
            </a:r>
            <a:r>
              <a:rPr lang="en-US" altLang="zh-CN" sz="3600" b="1" kern="100" baseline="-25000" dirty="0">
                <a:solidFill>
                  <a:srgbClr val="FF0000"/>
                </a:solidFill>
                <a:latin typeface="Times New Roman"/>
                <a:ea typeface="华文细黑"/>
                <a:cs typeface="Courier New"/>
              </a:rPr>
              <a:t>2</a:t>
            </a:r>
            <a:r>
              <a:rPr lang="en-US" altLang="zh-CN" sz="3600" b="1" kern="100" dirty="0">
                <a:solidFill>
                  <a:srgbClr val="FF0000"/>
                </a:solidFill>
                <a:latin typeface="Times New Roman"/>
                <a:ea typeface="华文细黑"/>
                <a:cs typeface="Courier New"/>
              </a:rPr>
              <a:t>O</a:t>
            </a:r>
            <a:r>
              <a:rPr lang="en-US" altLang="zh-CN" sz="3600" b="1" kern="100" spc="-80" dirty="0">
                <a:solidFill>
                  <a:srgbClr val="FF0000"/>
                </a:solidFill>
                <a:latin typeface="Times New Roman"/>
                <a:ea typeface="华文细黑"/>
                <a:cs typeface="Courier New"/>
              </a:rPr>
              <a:t>==</a:t>
            </a:r>
            <a:r>
              <a:rPr lang="en-US" altLang="zh-CN" sz="3600" b="1" kern="100" dirty="0">
                <a:solidFill>
                  <a:srgbClr val="FF0000"/>
                </a:solidFill>
                <a:latin typeface="Times New Roman"/>
                <a:ea typeface="华文细黑"/>
                <a:cs typeface="Courier New"/>
              </a:rPr>
              <a:t>=4HF</a:t>
            </a:r>
            <a:r>
              <a:rPr lang="zh-CN" altLang="zh-CN" sz="3600" b="1" kern="100" dirty="0">
                <a:solidFill>
                  <a:srgbClr val="FF0000"/>
                </a:solidFill>
                <a:latin typeface="Times New Roman"/>
                <a:ea typeface="华文细黑"/>
                <a:cs typeface="Times New Roman"/>
              </a:rPr>
              <a:t>＋</a:t>
            </a:r>
            <a:r>
              <a:rPr lang="en-US" altLang="zh-CN" sz="3600" b="1" kern="100" dirty="0" smtClean="0">
                <a:solidFill>
                  <a:srgbClr val="FF0000"/>
                </a:solidFill>
                <a:latin typeface="Times New Roman"/>
                <a:ea typeface="华文细黑"/>
                <a:cs typeface="Courier New"/>
              </a:rPr>
              <a:t>O</a:t>
            </a:r>
            <a:r>
              <a:rPr lang="en-US" altLang="zh-CN" sz="3600" b="1" kern="100" baseline="-25000" dirty="0" smtClean="0">
                <a:solidFill>
                  <a:srgbClr val="FF0000"/>
                </a:solidFill>
                <a:latin typeface="Times New Roman"/>
                <a:ea typeface="华文细黑"/>
                <a:cs typeface="Courier New"/>
              </a:rPr>
              <a:t>2</a:t>
            </a:r>
            <a:endParaRPr lang="zh-CN" altLang="zh-CN" sz="1200" b="1" kern="100" dirty="0">
              <a:solidFill>
                <a:srgbClr val="FF0000"/>
              </a:solidFill>
              <a:latin typeface="宋体"/>
              <a:cs typeface="Courier New"/>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arn(inVertical)">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344964" y="837506"/>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8666920" y="148557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2350790" y="2841536"/>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9350453" y="3458822"/>
            <a:ext cx="705193" cy="584775"/>
          </a:xfrm>
          <a:prstGeom prst="rect">
            <a:avLst/>
          </a:prstGeom>
        </p:spPr>
        <p:txBody>
          <a:bodyPr wrap="squar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9479582" y="4141163"/>
            <a:ext cx="705193" cy="584775"/>
          </a:xfrm>
          <a:prstGeom prst="rect">
            <a:avLst/>
          </a:prstGeom>
        </p:spPr>
        <p:txBody>
          <a:bodyPr wrap="squar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9200242" y="1476867"/>
            <a:ext cx="2350323"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Br</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NO</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等</a:t>
            </a:r>
            <a:endParaRPr lang="zh-CN" altLang="en-US" sz="3200" b="1" kern="100" dirty="0">
              <a:solidFill>
                <a:srgbClr val="FF0000"/>
              </a:solidFill>
              <a:latin typeface="Times New Roman"/>
              <a:cs typeface="Times New Roman"/>
            </a:endParaRPr>
          </a:p>
        </p:txBody>
      </p:sp>
      <p:sp>
        <p:nvSpPr>
          <p:cNvPr id="19" name="矩形 18"/>
          <p:cNvSpPr/>
          <p:nvPr/>
        </p:nvSpPr>
        <p:spPr>
          <a:xfrm>
            <a:off x="4344964" y="2823860"/>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白色、浅黄、黄色</a:t>
            </a:r>
            <a:endParaRPr lang="zh-CN" altLang="en-US" sz="3200" b="1" kern="100" dirty="0">
              <a:solidFill>
                <a:srgbClr val="FF0000"/>
              </a:solidFill>
              <a:latin typeface="Times New Roman"/>
              <a:cs typeface="Times New Roman"/>
            </a:endParaRPr>
          </a:p>
        </p:txBody>
      </p:sp>
      <p:sp>
        <p:nvSpPr>
          <p:cNvPr id="20" name="矩形 19"/>
          <p:cNvSpPr/>
          <p:nvPr/>
        </p:nvSpPr>
        <p:spPr>
          <a:xfrm>
            <a:off x="9895812" y="3429794"/>
            <a:ext cx="21226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存在的是</a:t>
            </a:r>
            <a:r>
              <a:rPr lang="en-US" altLang="zh-CN" sz="3200" b="1" kern="100" dirty="0" smtClean="0">
                <a:solidFill>
                  <a:srgbClr val="FF0000"/>
                </a:solidFill>
                <a:latin typeface="Times New Roman"/>
                <a:ea typeface="华文细黑"/>
              </a:rPr>
              <a:t>I</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cs typeface="Times New Roman"/>
            </a:endParaRPr>
          </a:p>
        </p:txBody>
      </p:sp>
      <p:sp>
        <p:nvSpPr>
          <p:cNvPr id="21" name="矩形 20"/>
          <p:cNvSpPr/>
          <p:nvPr/>
        </p:nvSpPr>
        <p:spPr>
          <a:xfrm>
            <a:off x="9986347" y="4077866"/>
            <a:ext cx="1005403"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下层</a:t>
            </a:r>
            <a:endParaRPr lang="zh-CN" altLang="en-US" sz="3200" b="1" kern="100" baseline="-25000" dirty="0">
              <a:solidFill>
                <a:srgbClr val="FF0000"/>
              </a:solidFill>
              <a:latin typeface="Times New Roman"/>
              <a:cs typeface="Times New Roman"/>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blinds(horizontal)">
                                      <p:cBhvr>
                                        <p:cTn id="42" dur="500"/>
                                        <p:tgtEl>
                                          <p:spTgt spid="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Effect transition="in" filter="blinds(horizontal)">
                                      <p:cBhvr>
                                        <p:cTn id="47" dur="500"/>
                                        <p:tgtEl>
                                          <p:spTgt spid="8">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477872" y="780012"/>
            <a:ext cx="511458" cy="776623"/>
          </a:xfrm>
          <a:prstGeom prst="rect">
            <a:avLst/>
          </a:prstGeom>
        </p:spPr>
        <p:txBody>
          <a:bodyPr wrap="square">
            <a:spAutoFit/>
          </a:bodyPr>
          <a:lstStyle/>
          <a:p>
            <a:pPr algn="just">
              <a:lnSpc>
                <a:spcPct val="140000"/>
              </a:lnSpc>
              <a:spcAft>
                <a:spcPts val="0"/>
              </a:spcAft>
            </a:pPr>
            <a:r>
              <a:rPr lang="en-US" altLang="zh-CN" sz="3600" b="1" kern="100" dirty="0">
                <a:solidFill>
                  <a:srgbClr val="FF0000"/>
                </a:solidFill>
                <a:latin typeface="Times New Roman"/>
                <a:ea typeface="华文细黑"/>
                <a:cs typeface="Courier New"/>
              </a:rPr>
              <a:t>C</a:t>
            </a:r>
            <a:endParaRPr lang="zh-CN" altLang="zh-CN" sz="3600" b="1" kern="100" dirty="0">
              <a:solidFill>
                <a:srgbClr val="FF0000"/>
              </a:solidFill>
              <a:latin typeface="宋体"/>
              <a:cs typeface="Courier New"/>
            </a:endParaRPr>
          </a:p>
        </p:txBody>
      </p:sp>
      <p:sp>
        <p:nvSpPr>
          <p:cNvPr id="13" name="矩形 12"/>
          <p:cNvSpPr/>
          <p:nvPr/>
        </p:nvSpPr>
        <p:spPr>
          <a:xfrm>
            <a:off x="5807174" y="178580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11173028" y="1926010"/>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3286894" y="2431906"/>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3430910" y="169289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8090856" y="170160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9" name="矩形 18"/>
          <p:cNvSpPr/>
          <p:nvPr/>
        </p:nvSpPr>
        <p:spPr>
          <a:xfrm>
            <a:off x="6722704" y="22056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cxnSp>
        <p:nvCxnSpPr>
          <p:cNvPr id="22" name="直接箭头连接符 21"/>
          <p:cNvCxnSpPr/>
          <p:nvPr/>
        </p:nvCxnSpPr>
        <p:spPr>
          <a:xfrm>
            <a:off x="5231110" y="2775919"/>
            <a:ext cx="0" cy="7833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601108" y="3401328"/>
            <a:ext cx="3286186" cy="781752"/>
          </a:xfrm>
          <a:prstGeom prst="rect">
            <a:avLst/>
          </a:prstGeom>
        </p:spPr>
        <p:txBody>
          <a:bodyPr wrap="square">
            <a:spAutoFit/>
          </a:bodyPr>
          <a:lstStyle/>
          <a:p>
            <a:pPr algn="just">
              <a:lnSpc>
                <a:spcPct val="140000"/>
              </a:lnSpc>
              <a:spcAft>
                <a:spcPts val="0"/>
              </a:spcAft>
            </a:pPr>
            <a:r>
              <a:rPr lang="en-US" altLang="zh-CN" sz="3200" b="1" kern="100" dirty="0" smtClean="0">
                <a:solidFill>
                  <a:srgbClr val="FF0000"/>
                </a:solidFill>
                <a:latin typeface="Times New Roman"/>
                <a:ea typeface="华文细黑"/>
                <a:cs typeface="Courier New"/>
              </a:rPr>
              <a:t>Fe</a:t>
            </a:r>
            <a:r>
              <a:rPr lang="en-US" altLang="zh-CN" sz="3200" b="1" kern="100" baseline="30000" dirty="0" smtClean="0">
                <a:solidFill>
                  <a:srgbClr val="FF0000"/>
                </a:solidFill>
                <a:latin typeface="Times New Roman"/>
                <a:ea typeface="华文细黑"/>
                <a:cs typeface="Courier New"/>
              </a:rPr>
              <a:t>3+</a:t>
            </a:r>
            <a:r>
              <a:rPr lang="zh-CN" altLang="en-US" sz="3200" b="1" kern="100" dirty="0" smtClean="0">
                <a:solidFill>
                  <a:srgbClr val="FF0000"/>
                </a:solidFill>
                <a:latin typeface="Times New Roman"/>
                <a:ea typeface="华文细黑"/>
                <a:cs typeface="Courier New"/>
              </a:rPr>
              <a:t>只能与</a:t>
            </a:r>
            <a:r>
              <a:rPr lang="en-US" altLang="zh-CN" sz="3200" b="1" kern="100" dirty="0" smtClean="0">
                <a:solidFill>
                  <a:srgbClr val="FF0000"/>
                </a:solidFill>
                <a:latin typeface="Times New Roman"/>
                <a:ea typeface="华文细黑"/>
                <a:cs typeface="Courier New"/>
              </a:rPr>
              <a:t>I</a:t>
            </a:r>
            <a:r>
              <a:rPr lang="en-US" altLang="zh-CN" sz="3200" b="1" kern="100" baseline="30000" dirty="0" smtClean="0">
                <a:solidFill>
                  <a:srgbClr val="FF0000"/>
                </a:solidFill>
                <a:latin typeface="Times New Roman"/>
                <a:ea typeface="华文细黑"/>
                <a:cs typeface="Courier New"/>
              </a:rPr>
              <a:t>-</a:t>
            </a:r>
            <a:r>
              <a:rPr lang="zh-CN" altLang="en-US" sz="3200" b="1" kern="100" dirty="0" smtClean="0">
                <a:solidFill>
                  <a:srgbClr val="FF0000"/>
                </a:solidFill>
                <a:latin typeface="Times New Roman"/>
                <a:ea typeface="华文细黑"/>
                <a:cs typeface="Courier New"/>
              </a:rPr>
              <a:t>反应</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10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6" grpId="0"/>
      <p:bldP spid="17" grpId="0"/>
      <p:bldP spid="18" grpId="0"/>
      <p:bldP spid="19"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534" y="-2659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41148982"/>
              </p:ext>
            </p:extLst>
          </p:nvPr>
        </p:nvGraphicFramePr>
        <p:xfrm>
          <a:off x="7466986" y="5878066"/>
          <a:ext cx="655638" cy="673100"/>
        </p:xfrm>
        <a:graphic>
          <a:graphicData uri="http://schemas.openxmlformats.org/presentationml/2006/ole">
            <mc:AlternateContent xmlns:mc="http://schemas.openxmlformats.org/markup-compatibility/2006">
              <mc:Choice xmlns:v="urn:schemas-microsoft-com:vml" Requires="v">
                <p:oleObj spid="_x0000_s93406" name="文档" r:id="rId3" imgW="654889" imgH="672864" progId="Word.Document.12">
                  <p:embed/>
                </p:oleObj>
              </mc:Choice>
              <mc:Fallback>
                <p:oleObj name="文档" r:id="rId3" imgW="654889" imgH="672864" progId="Word.Document.12">
                  <p:embed/>
                  <p:pic>
                    <p:nvPicPr>
                      <p:cNvPr id="0" name=""/>
                      <p:cNvPicPr/>
                      <p:nvPr/>
                    </p:nvPicPr>
                    <p:blipFill>
                      <a:blip r:embed="rId4"/>
                      <a:stretch>
                        <a:fillRect/>
                      </a:stretch>
                    </p:blipFill>
                    <p:spPr>
                      <a:xfrm>
                        <a:off x="7466986" y="5878066"/>
                        <a:ext cx="655638" cy="673100"/>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9839622" y="3292157"/>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7607374" y="458830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8831510" y="3868221"/>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6544649" y="5187590"/>
            <a:ext cx="5383205" cy="584775"/>
          </a:xfrm>
          <a:prstGeom prst="rect">
            <a:avLst/>
          </a:prstGeom>
        </p:spPr>
        <p:txBody>
          <a:bodyPr wrap="none">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I</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3</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H</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3200" b="1" dirty="0" smtClean="0">
                <a:solidFill>
                  <a:srgbClr val="0000FF"/>
                </a:solidFill>
                <a:latin typeface="Times New Roman" panose="02020603050405020304" pitchFamily="18" charset="0"/>
                <a:cs typeface="Times New Roman" panose="02020603050405020304" pitchFamily="18" charset="0"/>
              </a:rPr>
              <a:t>O=2H</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+2I</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a:t>
            </a:r>
            <a:r>
              <a:rPr lang="en-US" altLang="zh-CN" sz="3200" b="1" dirty="0" smtClean="0">
                <a:solidFill>
                  <a:srgbClr val="0000FF"/>
                </a:solidFill>
                <a:latin typeface="Times New Roman" panose="02020603050405020304" pitchFamily="18" charset="0"/>
                <a:cs typeface="Times New Roman" panose="02020603050405020304" pitchFamily="18" charset="0"/>
              </a:rPr>
              <a:t>+SO</a:t>
            </a:r>
            <a:r>
              <a:rPr lang="en-US" altLang="zh-CN" sz="3200" b="1" baseline="-25000" dirty="0" smtClean="0">
                <a:solidFill>
                  <a:srgbClr val="0000FF"/>
                </a:solidFill>
                <a:latin typeface="Times New Roman" panose="02020603050405020304" pitchFamily="18" charset="0"/>
                <a:cs typeface="Times New Roman" panose="02020603050405020304" pitchFamily="18" charset="0"/>
              </a:rPr>
              <a:t>4</a:t>
            </a:r>
            <a:r>
              <a:rPr lang="en-US" altLang="zh-CN" sz="3200" b="1" baseline="30000" dirty="0" smtClean="0">
                <a:solidFill>
                  <a:srgbClr val="0000FF"/>
                </a:solidFill>
                <a:latin typeface="Times New Roman" panose="02020603050405020304" pitchFamily="18" charset="0"/>
                <a:cs typeface="Times New Roman" panose="02020603050405020304" pitchFamily="18" charset="0"/>
              </a:rPr>
              <a:t>2-</a:t>
            </a:r>
            <a:endParaRPr lang="zh-CN" altLang="en-US" sz="3200" b="1" baseline="30000" dirty="0">
              <a:solidFill>
                <a:srgbClr val="0000FF"/>
              </a:solidFill>
              <a:latin typeface="Times New Roman" panose="02020603050405020304" pitchFamily="18" charset="0"/>
              <a:cs typeface="Times New Roman" panose="02020603050405020304" pitchFamily="18" charset="0"/>
            </a:endParaRPr>
          </a:p>
        </p:txBody>
      </p:sp>
      <p:sp>
        <p:nvSpPr>
          <p:cNvPr id="17" name="矩形 16"/>
          <p:cNvSpPr/>
          <p:nvPr/>
        </p:nvSpPr>
        <p:spPr>
          <a:xfrm>
            <a:off x="1308505" y="5178303"/>
            <a:ext cx="5511445"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a:solidFill>
                  <a:srgbClr val="FF0000"/>
                </a:solidFill>
                <a:latin typeface="Times New Roman" panose="02020603050405020304" pitchFamily="18" charset="0"/>
                <a:cs typeface="Times New Roman" panose="02020603050405020304" pitchFamily="18" charset="0"/>
              </a:rPr>
              <a:t>与</a:t>
            </a:r>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发生氧化还原反应：</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7572628" y="5962268"/>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2875950" y="2620872"/>
            <a:ext cx="554960" cy="707886"/>
          </a:xfrm>
          <a:prstGeom prst="rect">
            <a:avLst/>
          </a:prstGeom>
        </p:spPr>
        <p:txBody>
          <a:bodyPr wrap="none">
            <a:spAutoFit/>
          </a:bodyPr>
          <a:lstStyle/>
          <a:p>
            <a:r>
              <a:rPr lang="en-US" altLang="zh-CN" sz="4000" b="1" dirty="0" smtClean="0">
                <a:solidFill>
                  <a:srgbClr val="FF0000"/>
                </a:solidFill>
                <a:latin typeface="Times New Roman" panose="02020603050405020304" pitchFamily="18" charset="0"/>
                <a:cs typeface="Times New Roman" panose="02020603050405020304" pitchFamily="18" charset="0"/>
              </a:rPr>
              <a:t>C</a:t>
            </a:r>
            <a:endParaRPr lang="zh-CN" altLang="en-US"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5377" y="-98598"/>
            <a:ext cx="11390469"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3063" y="1341562"/>
            <a:ext cx="8152783" cy="3617661"/>
          </a:xfrm>
          <a:prstGeom prst="rect">
            <a:avLst/>
          </a:prstGeom>
        </p:spPr>
      </p:pic>
      <p:sp>
        <p:nvSpPr>
          <p:cNvPr id="3" name="矩形 2"/>
          <p:cNvSpPr/>
          <p:nvPr/>
        </p:nvSpPr>
        <p:spPr>
          <a:xfrm>
            <a:off x="-25474" y="4113870"/>
            <a:ext cx="9505266" cy="2677656"/>
          </a:xfrm>
          <a:prstGeom prst="rect">
            <a:avLst/>
          </a:prstGeom>
        </p:spPr>
        <p:txBody>
          <a:bodyPr wrap="square">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cxnSp>
        <p:nvCxnSpPr>
          <p:cNvPr id="13" name="直接箭头连接符 12"/>
          <p:cNvCxnSpPr/>
          <p:nvPr/>
        </p:nvCxnSpPr>
        <p:spPr>
          <a:xfrm flipH="1" flipV="1">
            <a:off x="3934966" y="3717826"/>
            <a:ext cx="1224136" cy="3960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50790" y="3429794"/>
            <a:ext cx="1555234" cy="584775"/>
          </a:xfrm>
          <a:prstGeom prst="rect">
            <a:avLst/>
          </a:prstGeom>
        </p:spPr>
        <p:txBody>
          <a:bodyPr wrap="none">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制备</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16" name="椭圆 15"/>
          <p:cNvSpPr/>
          <p:nvPr/>
        </p:nvSpPr>
        <p:spPr bwMode="auto">
          <a:xfrm>
            <a:off x="5159102" y="2925738"/>
            <a:ext cx="1944216" cy="72008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7" name="直接箭头连接符 16"/>
          <p:cNvCxnSpPr/>
          <p:nvPr/>
        </p:nvCxnSpPr>
        <p:spPr>
          <a:xfrm flipH="1" flipV="1">
            <a:off x="4727054" y="3150392"/>
            <a:ext cx="569934" cy="1190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37178" y="2773011"/>
            <a:ext cx="1261884"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21" name="直接箭头连接符 20"/>
          <p:cNvCxnSpPr/>
          <p:nvPr/>
        </p:nvCxnSpPr>
        <p:spPr>
          <a:xfrm>
            <a:off x="7607374" y="4230463"/>
            <a:ext cx="720080" cy="42346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739974" y="4653930"/>
            <a:ext cx="1558440"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25" name="直接箭头连接符 24"/>
          <p:cNvCxnSpPr/>
          <p:nvPr/>
        </p:nvCxnSpPr>
        <p:spPr>
          <a:xfrm flipV="1">
            <a:off x="9649091" y="2061642"/>
            <a:ext cx="731169" cy="5751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577326" y="1485578"/>
            <a:ext cx="1558440"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0" name="直接箭头连接符 29"/>
          <p:cNvCxnSpPr/>
          <p:nvPr/>
        </p:nvCxnSpPr>
        <p:spPr>
          <a:xfrm>
            <a:off x="9553612" y="4413447"/>
            <a:ext cx="802934" cy="4809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9827395" y="4797946"/>
            <a:ext cx="1308371"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Br</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&gt;I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550590" y="6706720"/>
            <a:ext cx="49250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0590" y="6094090"/>
            <a:ext cx="49250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bwMode="auto">
          <a:xfrm>
            <a:off x="5519142" y="5590034"/>
            <a:ext cx="2149386" cy="504056"/>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矩形 36"/>
          <p:cNvSpPr/>
          <p:nvPr/>
        </p:nvSpPr>
        <p:spPr>
          <a:xfrm>
            <a:off x="8615486" y="900803"/>
            <a:ext cx="3203121" cy="584775"/>
          </a:xfrm>
          <a:prstGeom prst="rect">
            <a:avLst/>
          </a:prstGeom>
        </p:spPr>
        <p:txBody>
          <a:bodyPr wrap="none">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保证</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不会过量</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
        <p:nvSpPr>
          <p:cNvPr id="38" name="矩形 37"/>
          <p:cNvSpPr/>
          <p:nvPr/>
        </p:nvSpPr>
        <p:spPr>
          <a:xfrm>
            <a:off x="7752982" y="5561006"/>
            <a:ext cx="3454792"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避免是</a:t>
            </a:r>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氧化了</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1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arn(inVertical)">
                                      <p:cBhvr>
                                        <p:cTn id="57" dur="10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down)">
                                      <p:cBhvr>
                                        <p:cTn id="62" dur="10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10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down)">
                                      <p:cBhvr>
                                        <p:cTn id="72" dur="10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10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down)">
                                      <p:cBhvr>
                                        <p:cTn id="8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20" grpId="0"/>
      <p:bldP spid="23" grpId="0"/>
      <p:bldP spid="27" grpId="0"/>
      <p:bldP spid="32" grpId="0"/>
      <p:bldP spid="36" grpId="0" animBg="1"/>
      <p:bldP spid="37" grpId="0"/>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4170" y="2438"/>
            <a:ext cx="6192688" cy="2747901"/>
          </a:xfrm>
          <a:prstGeom prst="rect">
            <a:avLst/>
          </a:prstGeom>
        </p:spPr>
      </p:pic>
      <p:sp>
        <p:nvSpPr>
          <p:cNvPr id="8" name="矩形 7"/>
          <p:cNvSpPr/>
          <p:nvPr/>
        </p:nvSpPr>
        <p:spPr>
          <a:xfrm>
            <a:off x="46534" y="1708557"/>
            <a:ext cx="11737304" cy="464740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pic>
        <p:nvPicPr>
          <p:cNvPr id="12" name="Picture 2"/>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36838" y="4777407"/>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887294" y="5319765"/>
            <a:ext cx="3954929" cy="818429"/>
          </a:xfrm>
          <a:prstGeom prst="rect">
            <a:avLst/>
          </a:prstGeom>
        </p:spPr>
        <p:txBody>
          <a:bodyPr wrap="none">
            <a:spAutoFit/>
          </a:bodyPr>
          <a:lstStyle/>
          <a:p>
            <a:pPr algn="just">
              <a:lnSpc>
                <a:spcPct val="200000"/>
              </a:lnSpc>
              <a:spcAft>
                <a:spcPts val="0"/>
              </a:spcAft>
            </a:pPr>
            <a:r>
              <a:rPr lang="zh-CN" altLang="zh-CN" sz="2800" b="1" kern="100" dirty="0">
                <a:solidFill>
                  <a:srgbClr val="FF0000"/>
                </a:solidFill>
                <a:latin typeface="Times New Roman"/>
                <a:ea typeface="华文细黑"/>
                <a:cs typeface="Times New Roman"/>
              </a:rPr>
              <a:t>湿润的淀粉</a:t>
            </a:r>
            <a:r>
              <a:rPr lang="en-US"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试纸变蓝</a:t>
            </a:r>
            <a:endParaRPr lang="zh-CN" altLang="zh-CN" sz="1050" b="1" kern="100" dirty="0">
              <a:solidFill>
                <a:srgbClr val="FF0000"/>
              </a:solidFill>
              <a:latin typeface="宋体"/>
              <a:cs typeface="Courier New"/>
            </a:endParaRP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7447"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a:t>
            </a: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58801" y="4997502"/>
            <a:ext cx="3467616" cy="736548"/>
          </a:xfrm>
          <a:prstGeom prst="rect">
            <a:avLst/>
          </a:prstGeom>
        </p:spPr>
        <p:txBody>
          <a:bodyPr wrap="none">
            <a:spAutoFit/>
          </a:bodyPr>
          <a:lstStyle/>
          <a:p>
            <a:pPr algn="just">
              <a:lnSpc>
                <a:spcPct val="150000"/>
              </a:lnSpc>
              <a:spcAft>
                <a:spcPts val="0"/>
              </a:spcAft>
            </a:pPr>
            <a:r>
              <a:rPr lang="zh-CN" altLang="zh-CN" sz="3200" b="1" kern="100" dirty="0">
                <a:solidFill>
                  <a:srgbClr val="FF0000"/>
                </a:solidFill>
                <a:latin typeface="Times New Roman"/>
                <a:ea typeface="华文细黑"/>
                <a:cs typeface="Times New Roman"/>
              </a:rPr>
              <a:t>原子半径逐渐增大</a:t>
            </a:r>
            <a:endParaRPr lang="zh-CN" altLang="zh-CN" sz="1100" b="1" kern="100" dirty="0">
              <a:solidFill>
                <a:srgbClr val="FF0000"/>
              </a:solidFill>
              <a:latin typeface="宋体"/>
              <a:cs typeface="Courier New"/>
            </a:endParaRPr>
          </a:p>
        </p:txBody>
      </p:sp>
      <p:sp>
        <p:nvSpPr>
          <p:cNvPr id="12" name="矩形 11"/>
          <p:cNvSpPr/>
          <p:nvPr/>
        </p:nvSpPr>
        <p:spPr>
          <a:xfrm>
            <a:off x="4284779" y="3141762"/>
            <a:ext cx="6598422" cy="738664"/>
          </a:xfrm>
          <a:prstGeom prst="rect">
            <a:avLst/>
          </a:prstGeom>
        </p:spPr>
        <p:txBody>
          <a:bodyPr wrap="squar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确认</a:t>
            </a:r>
            <a:r>
              <a:rPr lang="en-US" altLang="zh-CN" sz="2800" b="1" kern="100" dirty="0">
                <a:solidFill>
                  <a:srgbClr val="FF0000"/>
                </a:solidFill>
                <a:latin typeface="Times New Roman"/>
                <a:ea typeface="华文细黑"/>
                <a:cs typeface="Courier New"/>
              </a:rPr>
              <a:t>C</a:t>
            </a:r>
            <a:r>
              <a:rPr lang="zh-CN" altLang="zh-CN" sz="2800" b="1" kern="100" dirty="0">
                <a:solidFill>
                  <a:srgbClr val="FF0000"/>
                </a:solidFill>
                <a:latin typeface="Times New Roman"/>
                <a:ea typeface="华文细黑"/>
                <a:cs typeface="Times New Roman"/>
              </a:rPr>
              <a:t>的黄色溶液中无</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，排除</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对</a:t>
            </a:r>
            <a:r>
              <a:rPr lang="zh-CN" altLang="zh-CN" sz="2800" b="1" kern="100" dirty="0" smtClean="0">
                <a:solidFill>
                  <a:srgbClr val="FF0000"/>
                </a:solidFill>
                <a:latin typeface="Times New Roman"/>
                <a:ea typeface="华文细黑"/>
                <a:cs typeface="Times New Roman"/>
              </a:rPr>
              <a:t>溴</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265114" y="3776891"/>
            <a:ext cx="3057247" cy="661015"/>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置换碘实验的干扰</a:t>
            </a:r>
            <a:endParaRPr lang="en-US" altLang="zh-CN" sz="2800" b="1" kern="100" dirty="0">
              <a:solidFill>
                <a:srgbClr val="FF0000"/>
              </a:solidFill>
              <a:latin typeface="Times New Roman"/>
              <a:ea typeface="华文细黑"/>
              <a:cs typeface="Times New Roman"/>
            </a:endParaRPr>
          </a:p>
        </p:txBody>
      </p:sp>
      <p:sp>
        <p:nvSpPr>
          <p:cNvPr id="14" name="矩形 13"/>
          <p:cNvSpPr/>
          <p:nvPr/>
        </p:nvSpPr>
        <p:spPr>
          <a:xfrm>
            <a:off x="211503" y="1874646"/>
            <a:ext cx="11716351" cy="1384995"/>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打开</a:t>
            </a:r>
            <a:r>
              <a:rPr lang="zh-CN" altLang="zh-CN" sz="2800" b="1" kern="100" dirty="0">
                <a:solidFill>
                  <a:srgbClr val="FF0000"/>
                </a:solidFill>
                <a:latin typeface="Times New Roman"/>
                <a:ea typeface="华文细黑"/>
                <a:cs typeface="Times New Roman"/>
              </a:rPr>
              <a:t>活塞</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，将少量</a:t>
            </a:r>
            <a:r>
              <a:rPr lang="en-US" altLang="zh-CN" sz="2800" b="1" kern="100" dirty="0">
                <a:solidFill>
                  <a:srgbClr val="FF0000"/>
                </a:solidFill>
                <a:latin typeface="Times New Roman"/>
                <a:ea typeface="华文细黑"/>
                <a:cs typeface="Courier New"/>
              </a:rPr>
              <a:t>C</a:t>
            </a:r>
            <a:r>
              <a:rPr lang="zh-CN" altLang="zh-CN" sz="2800" b="1" kern="100" dirty="0">
                <a:solidFill>
                  <a:srgbClr val="FF0000"/>
                </a:solidFill>
                <a:latin typeface="Times New Roman"/>
                <a:ea typeface="华文细黑"/>
                <a:cs typeface="Times New Roman"/>
              </a:rPr>
              <a:t>中溶液滴入</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中，关闭活塞</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，取下</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振荡，静置后</a:t>
            </a:r>
            <a:r>
              <a:rPr lang="en-US" altLang="zh-CN" sz="2800" b="1" kern="100" dirty="0">
                <a:solidFill>
                  <a:srgbClr val="FF0000"/>
                </a:solidFill>
                <a:latin typeface="Times New Roman"/>
                <a:ea typeface="华文细黑"/>
                <a:cs typeface="Courier New"/>
              </a:rPr>
              <a:t>CCl</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层变为</a:t>
            </a:r>
            <a:r>
              <a:rPr lang="zh-CN" altLang="zh-CN" sz="2800" b="1" kern="100" dirty="0" smtClean="0">
                <a:solidFill>
                  <a:srgbClr val="FF0000"/>
                </a:solidFill>
                <a:latin typeface="Times New Roman"/>
                <a:ea typeface="华文细黑"/>
                <a:cs typeface="Times New Roman"/>
              </a:rPr>
              <a:t>紫红色</a:t>
            </a:r>
            <a:r>
              <a:rPr lang="zh-CN" altLang="en-US"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
        <p:nvSpPr>
          <p:cNvPr id="16" name="矩形 15"/>
          <p:cNvSpPr/>
          <p:nvPr/>
        </p:nvSpPr>
        <p:spPr>
          <a:xfrm>
            <a:off x="6105498" y="621482"/>
            <a:ext cx="4088299" cy="738664"/>
          </a:xfrm>
          <a:prstGeom prst="rect">
            <a:avLst/>
          </a:prstGeom>
        </p:spPr>
        <p:txBody>
          <a:bodyPr wrap="non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2Br</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=Br</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2Cl</a:t>
            </a:r>
            <a:r>
              <a:rPr lang="zh-CN" altLang="zh-CN" sz="2800" b="1" kern="100" baseline="300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003" y="693490"/>
            <a:ext cx="11923867" cy="5909310"/>
          </a:xfrm>
          <a:prstGeom prst="rect">
            <a:avLst/>
          </a:prstGeom>
        </p:spPr>
        <p:txBody>
          <a:bodyPr wrap="square">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a:t>
            </a:r>
            <a:r>
              <a:rPr lang="zh-CN" altLang="zh-CN" sz="2800" b="1" kern="100" dirty="0">
                <a:solidFill>
                  <a:srgbClr val="FF0000"/>
                </a:solidFill>
                <a:latin typeface="Times New Roman"/>
                <a:ea typeface="华文细黑"/>
                <a:cs typeface="Times New Roman"/>
              </a:rPr>
              <a:t>唯一呈液态的非金属单质</a:t>
            </a:r>
            <a:r>
              <a:rPr lang="zh-CN" altLang="zh-CN" sz="2800" kern="100" dirty="0">
                <a:latin typeface="Times New Roman"/>
                <a:ea typeface="华文细黑"/>
                <a:cs typeface="Times New Roman"/>
              </a:rPr>
              <a:t>；液溴易挥发且有毒，</a:t>
            </a:r>
            <a:r>
              <a:rPr lang="zh-CN" altLang="zh-CN" sz="2800" kern="100" dirty="0" smtClean="0">
                <a:latin typeface="Times New Roman"/>
                <a:ea typeface="华文细黑"/>
                <a:cs typeface="Times New Roman"/>
              </a:rPr>
              <a:t>通常</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加</a:t>
            </a:r>
            <a:r>
              <a:rPr lang="zh-CN" altLang="zh-CN" sz="2800" b="1" kern="100" dirty="0" smtClean="0">
                <a:solidFill>
                  <a:srgbClr val="FF0000"/>
                </a:solidFill>
                <a:latin typeface="Times New Roman"/>
                <a:ea typeface="华文细黑"/>
                <a:cs typeface="Times New Roman"/>
              </a:rPr>
              <a:t>水液</a:t>
            </a:r>
            <a:r>
              <a:rPr lang="zh-CN" altLang="zh-CN" sz="2800" b="1" kern="100" dirty="0">
                <a:solidFill>
                  <a:srgbClr val="FF0000"/>
                </a:solidFill>
                <a:latin typeface="Times New Roman"/>
                <a:ea typeface="华文细黑"/>
                <a:cs typeface="Times New Roman"/>
              </a:rPr>
              <a:t>封</a:t>
            </a:r>
            <a:r>
              <a:rPr lang="zh-CN" altLang="zh-CN" sz="2800" kern="100" dirty="0">
                <a:latin typeface="Times New Roman"/>
                <a:ea typeface="华文细黑"/>
                <a:cs typeface="Times New Roman"/>
              </a:rPr>
              <a:t>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3.Br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4</a:t>
            </a:r>
            <a:r>
              <a:rPr lang="en-US" altLang="zh-CN" sz="2800" kern="100" dirty="0">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2F</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=4HF</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92" t="11215" r="16900" b="35887"/>
          <a:stretch/>
        </p:blipFill>
        <p:spPr>
          <a:xfrm>
            <a:off x="8583385" y="2061642"/>
            <a:ext cx="3560493" cy="3013693"/>
          </a:xfrm>
          <a:prstGeom prst="rect">
            <a:avLst/>
          </a:prstGeom>
        </p:spPr>
      </p:pic>
      <p:sp>
        <p:nvSpPr>
          <p:cNvPr id="3" name="矩形 2"/>
          <p:cNvSpPr/>
          <p:nvPr/>
        </p:nvSpPr>
        <p:spPr>
          <a:xfrm>
            <a:off x="6095206" y="2565698"/>
            <a:ext cx="2447468" cy="523220"/>
          </a:xfrm>
          <a:prstGeom prst="rect">
            <a:avLst/>
          </a:prstGeom>
        </p:spPr>
        <p:txBody>
          <a:bodyPr wrap="square">
            <a:spAutoFit/>
          </a:bodyPr>
          <a:lstStyle/>
          <a:p>
            <a:r>
              <a:rPr lang="zh-CN" altLang="zh-CN" sz="2800" b="1" kern="100" dirty="0">
                <a:solidFill>
                  <a:srgbClr val="0000FF"/>
                </a:solidFill>
                <a:latin typeface="Times New Roman"/>
                <a:ea typeface="华文细黑"/>
                <a:cs typeface="Times New Roman"/>
              </a:rPr>
              <a:t>液</a:t>
            </a:r>
            <a:r>
              <a:rPr lang="zh-CN" altLang="zh-CN" sz="2800" b="1" kern="100" dirty="0" smtClean="0">
                <a:solidFill>
                  <a:srgbClr val="0000FF"/>
                </a:solidFill>
                <a:latin typeface="Times New Roman"/>
                <a:ea typeface="华文细黑"/>
                <a:cs typeface="Times New Roman"/>
              </a:rPr>
              <a:t>溴</a:t>
            </a:r>
            <a:r>
              <a:rPr lang="zh-CN" altLang="en-US" sz="2800" b="1" kern="100" dirty="0">
                <a:solidFill>
                  <a:srgbClr val="0000FF"/>
                </a:solidFill>
                <a:latin typeface="Times New Roman"/>
                <a:ea typeface="华文细黑"/>
                <a:cs typeface="Times New Roman"/>
              </a:rPr>
              <a:t>加</a:t>
            </a:r>
            <a:r>
              <a:rPr lang="zh-CN" altLang="en-US" sz="2800" b="1" kern="100" dirty="0" smtClean="0">
                <a:solidFill>
                  <a:srgbClr val="0000FF"/>
                </a:solidFill>
                <a:latin typeface="Times New Roman"/>
                <a:ea typeface="华文细黑"/>
                <a:cs typeface="Times New Roman"/>
              </a:rPr>
              <a:t>水液封：</a:t>
            </a:r>
            <a:endParaRPr lang="zh-CN" altLang="en-US" sz="2800" b="1" dirty="0">
              <a:solidFill>
                <a:srgbClr val="0000FF"/>
              </a:solidFill>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1000"/>
                                        <p:tgtEl>
                                          <p:spTgt spid="4">
                                            <p:txEl>
                                              <p:pRg st="1" end="1"/>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wipe(left)">
                                      <p:cBhvr>
                                        <p:cTn id="26" dur="10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left)">
                                      <p:cBhvr>
                                        <p:cTn id="31" dur="10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wipe(left)">
                                      <p:cBhvr>
                                        <p:cTn id="36" dur="10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wipe(left)">
                                      <p:cBhvr>
                                        <p:cTn id="41"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06574" y="765498"/>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98" y="1846872"/>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2306592942"/>
              </p:ext>
            </p:extLst>
          </p:nvPr>
        </p:nvGraphicFramePr>
        <p:xfrm>
          <a:off x="2888118" y="3337605"/>
          <a:ext cx="6734175" cy="914400"/>
        </p:xfrm>
        <a:graphic>
          <a:graphicData uri="http://schemas.openxmlformats.org/presentationml/2006/ole">
            <mc:AlternateContent xmlns:mc="http://schemas.openxmlformats.org/markup-compatibility/2006">
              <mc:Choice xmlns:v="urn:schemas-microsoft-com:vml" Requires="v">
                <p:oleObj spid="_x0000_s96485" name="文档" r:id="rId4" imgW="6827857" imgH="936547" progId="Word.Document.12">
                  <p:embed/>
                </p:oleObj>
              </mc:Choice>
              <mc:Fallback>
                <p:oleObj name="文档" r:id="rId4" imgW="6827857" imgH="936547" progId="Word.Document.12">
                  <p:embed/>
                  <p:pic>
                    <p:nvPicPr>
                      <p:cNvPr id="0" name=""/>
                      <p:cNvPicPr/>
                      <p:nvPr/>
                    </p:nvPicPr>
                    <p:blipFill>
                      <a:blip r:embed="rId5"/>
                      <a:stretch>
                        <a:fillRect/>
                      </a:stretch>
                    </p:blipFill>
                    <p:spPr>
                      <a:xfrm>
                        <a:off x="2888118" y="3337605"/>
                        <a:ext cx="6734175" cy="914400"/>
                      </a:xfrm>
                      <a:prstGeom prst="rect">
                        <a:avLst/>
                      </a:prstGeom>
                    </p:spPr>
                  </p:pic>
                </p:oleObj>
              </mc:Fallback>
            </mc:AlternateContent>
          </a:graphicData>
        </a:graphic>
      </p:graphicFrame>
      <p:sp>
        <p:nvSpPr>
          <p:cNvPr id="8" name="矩形 7"/>
          <p:cNvSpPr/>
          <p:nvPr/>
        </p:nvSpPr>
        <p:spPr>
          <a:xfrm>
            <a:off x="576734" y="3450738"/>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b="1" u="sng" kern="100" dirty="0">
                <a:latin typeface="Times New Roman"/>
                <a:ea typeface="华文细黑"/>
                <a:cs typeface="Courier New"/>
              </a:rPr>
              <a:t>						</a:t>
            </a:r>
            <a:r>
              <a:rPr lang="en-US" altLang="zh-CN" sz="2800" b="1"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7585357" y="1616039"/>
            <a:ext cx="800219"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Cl</a:t>
            </a:r>
            <a:r>
              <a:rPr lang="en-US" altLang="zh-CN" sz="3600" b="1" kern="100" baseline="-25000" dirty="0" smtClean="0">
                <a:solidFill>
                  <a:srgbClr val="FF0000"/>
                </a:solidFill>
                <a:latin typeface="Times New Roman"/>
                <a:ea typeface="华文细黑"/>
                <a:cs typeface="Courier New"/>
              </a:rPr>
              <a:t>2</a:t>
            </a:r>
            <a:endParaRPr lang="zh-CN" altLang="en-US" sz="3600" dirty="0"/>
          </a:p>
        </p:txBody>
      </p:sp>
      <p:sp>
        <p:nvSpPr>
          <p:cNvPr id="10" name="矩形 9"/>
          <p:cNvSpPr/>
          <p:nvPr/>
        </p:nvSpPr>
        <p:spPr>
          <a:xfrm>
            <a:off x="7774473" y="2205658"/>
            <a:ext cx="251863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H</a:t>
            </a:r>
            <a:r>
              <a:rPr lang="en-US" altLang="zh-CN" sz="3600" b="1" kern="100" baseline="-25000" dirty="0" smtClean="0">
                <a:solidFill>
                  <a:srgbClr val="FF0000"/>
                </a:solidFill>
                <a:latin typeface="Times New Roman"/>
                <a:ea typeface="华文细黑"/>
                <a:cs typeface="Courier New"/>
              </a:rPr>
              <a:t>2</a:t>
            </a:r>
            <a:r>
              <a:rPr lang="zh-CN" altLang="en-US" sz="3600" b="1" kern="100" dirty="0" smtClean="0">
                <a:solidFill>
                  <a:srgbClr val="FF0000"/>
                </a:solidFill>
                <a:latin typeface="Times New Roman"/>
                <a:ea typeface="华文细黑"/>
                <a:cs typeface="Courier New"/>
              </a:rPr>
              <a:t>和</a:t>
            </a:r>
            <a:r>
              <a:rPr lang="en-US" altLang="zh-CN" sz="3600" b="1" kern="100" dirty="0" err="1" smtClean="0">
                <a:solidFill>
                  <a:srgbClr val="FF0000"/>
                </a:solidFill>
                <a:latin typeface="Times New Roman"/>
                <a:ea typeface="华文细黑"/>
                <a:cs typeface="Courier New"/>
              </a:rPr>
              <a:t>NaOH</a:t>
            </a:r>
            <a:endParaRPr lang="zh-CN" altLang="en-US" sz="3600" dirty="0"/>
          </a:p>
        </p:txBody>
      </p:sp>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6261"/>
                                        </p:tgtEl>
                                        <p:attrNameLst>
                                          <p:attrName>style.visibility</p:attrName>
                                        </p:attrNameLst>
                                      </p:cBhvr>
                                      <p:to>
                                        <p:strVal val="visible"/>
                                      </p:to>
                                    </p:set>
                                    <p:animEffect transition="in" filter="wipe(left)">
                                      <p:cBhvr>
                                        <p:cTn id="14" dur="1000"/>
                                        <p:tgtEl>
                                          <p:spTgt spid="962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2"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3581301" y="1618909"/>
            <a:ext cx="288925" cy="3057525"/>
            <a:chOff x="1474" y="642"/>
            <a:chExt cx="182" cy="1926"/>
          </a:xfrm>
        </p:grpSpPr>
        <p:sp>
          <p:nvSpPr>
            <p:cNvPr id="7" name="Rectangle 3"/>
            <p:cNvSpPr>
              <a:spLocks noChangeArrowheads="1"/>
            </p:cNvSpPr>
            <p:nvPr/>
          </p:nvSpPr>
          <p:spPr bwMode="auto">
            <a:xfrm>
              <a:off x="1474" y="1026"/>
              <a:ext cx="182" cy="1542"/>
            </a:xfrm>
            <a:prstGeom prst="rect">
              <a:avLst/>
            </a:prstGeom>
            <a:solidFill>
              <a:srgbClr val="CC33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8" name="Line 4"/>
            <p:cNvSpPr>
              <a:spLocks noChangeShapeType="1"/>
            </p:cNvSpPr>
            <p:nvPr/>
          </p:nvSpPr>
          <p:spPr bwMode="auto">
            <a:xfrm>
              <a:off x="1556" y="642"/>
              <a:ext cx="0" cy="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9" name="Group 5"/>
          <p:cNvGrpSpPr>
            <a:grpSpLocks/>
          </p:cNvGrpSpPr>
          <p:nvPr/>
        </p:nvGrpSpPr>
        <p:grpSpPr bwMode="auto">
          <a:xfrm>
            <a:off x="7699279" y="1649069"/>
            <a:ext cx="288925" cy="3027360"/>
            <a:chOff x="4068" y="661"/>
            <a:chExt cx="182" cy="1907"/>
          </a:xfrm>
        </p:grpSpPr>
        <p:sp>
          <p:nvSpPr>
            <p:cNvPr id="11" name="Rectangle 6"/>
            <p:cNvSpPr>
              <a:spLocks noChangeArrowheads="1"/>
            </p:cNvSpPr>
            <p:nvPr/>
          </p:nvSpPr>
          <p:spPr bwMode="auto">
            <a:xfrm>
              <a:off x="4068" y="1026"/>
              <a:ext cx="182" cy="1542"/>
            </a:xfrm>
            <a:prstGeom prst="rect">
              <a:avLst/>
            </a:prstGeom>
            <a:solidFill>
              <a:srgbClr val="CC33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12" name="Line 7"/>
            <p:cNvSpPr>
              <a:spLocks noChangeShapeType="1"/>
            </p:cNvSpPr>
            <p:nvPr/>
          </p:nvSpPr>
          <p:spPr bwMode="auto">
            <a:xfrm>
              <a:off x="4168" y="661"/>
              <a:ext cx="0" cy="3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3" name="Group 8"/>
          <p:cNvGrpSpPr>
            <a:grpSpLocks/>
          </p:cNvGrpSpPr>
          <p:nvPr/>
        </p:nvGrpSpPr>
        <p:grpSpPr bwMode="auto">
          <a:xfrm>
            <a:off x="3149501" y="1436346"/>
            <a:ext cx="5256212" cy="3816350"/>
            <a:chOff x="1202" y="527"/>
            <a:chExt cx="3311" cy="2404"/>
          </a:xfrm>
        </p:grpSpPr>
        <p:grpSp>
          <p:nvGrpSpPr>
            <p:cNvPr id="14" name="Group 9"/>
            <p:cNvGrpSpPr>
              <a:grpSpLocks/>
            </p:cNvGrpSpPr>
            <p:nvPr/>
          </p:nvGrpSpPr>
          <p:grpSpPr bwMode="auto">
            <a:xfrm>
              <a:off x="1202" y="527"/>
              <a:ext cx="3311" cy="2404"/>
              <a:chOff x="1202" y="527"/>
              <a:chExt cx="3311" cy="2404"/>
            </a:xfrm>
          </p:grpSpPr>
          <p:grpSp>
            <p:nvGrpSpPr>
              <p:cNvPr id="16" name="Group 10"/>
              <p:cNvGrpSpPr>
                <a:grpSpLocks/>
              </p:cNvGrpSpPr>
              <p:nvPr/>
            </p:nvGrpSpPr>
            <p:grpSpPr bwMode="auto">
              <a:xfrm>
                <a:off x="1202" y="527"/>
                <a:ext cx="3311" cy="2404"/>
                <a:chOff x="1338" y="618"/>
                <a:chExt cx="3311" cy="2404"/>
              </a:xfrm>
            </p:grpSpPr>
            <p:grpSp>
              <p:nvGrpSpPr>
                <p:cNvPr id="29" name="Group 11"/>
                <p:cNvGrpSpPr>
                  <a:grpSpLocks/>
                </p:cNvGrpSpPr>
                <p:nvPr/>
              </p:nvGrpSpPr>
              <p:grpSpPr bwMode="auto">
                <a:xfrm>
                  <a:off x="2064" y="2840"/>
                  <a:ext cx="1950" cy="182"/>
                  <a:chOff x="2064" y="2840"/>
                  <a:chExt cx="1950" cy="182"/>
                </a:xfrm>
              </p:grpSpPr>
              <p:sp>
                <p:nvSpPr>
                  <p:cNvPr id="54" name="Line 12"/>
                  <p:cNvSpPr>
                    <a:spLocks noChangeShapeType="1"/>
                  </p:cNvSpPr>
                  <p:nvPr/>
                </p:nvSpPr>
                <p:spPr bwMode="auto">
                  <a:xfrm>
                    <a:off x="2064"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5" name="Line 13"/>
                  <p:cNvSpPr>
                    <a:spLocks noChangeShapeType="1"/>
                  </p:cNvSpPr>
                  <p:nvPr/>
                </p:nvSpPr>
                <p:spPr bwMode="auto">
                  <a:xfrm>
                    <a:off x="2064" y="2840"/>
                    <a:ext cx="1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6" name="Line 14"/>
                  <p:cNvSpPr>
                    <a:spLocks noChangeShapeType="1"/>
                  </p:cNvSpPr>
                  <p:nvPr/>
                </p:nvSpPr>
                <p:spPr bwMode="auto">
                  <a:xfrm>
                    <a:off x="4014"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0" name="Group 15"/>
                <p:cNvGrpSpPr>
                  <a:grpSpLocks/>
                </p:cNvGrpSpPr>
                <p:nvPr/>
              </p:nvGrpSpPr>
              <p:grpSpPr bwMode="auto">
                <a:xfrm>
                  <a:off x="4286" y="1344"/>
                  <a:ext cx="363" cy="1678"/>
                  <a:chOff x="4286" y="1344"/>
                  <a:chExt cx="363" cy="1678"/>
                </a:xfrm>
              </p:grpSpPr>
              <p:sp>
                <p:nvSpPr>
                  <p:cNvPr id="50" name="Line 16"/>
                  <p:cNvSpPr>
                    <a:spLocks noChangeShapeType="1"/>
                  </p:cNvSpPr>
                  <p:nvPr/>
                </p:nvSpPr>
                <p:spPr bwMode="auto">
                  <a:xfrm>
                    <a:off x="4286"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1" name="Line 17"/>
                  <p:cNvSpPr>
                    <a:spLocks noChangeShapeType="1"/>
                  </p:cNvSpPr>
                  <p:nvPr/>
                </p:nvSpPr>
                <p:spPr bwMode="auto">
                  <a:xfrm>
                    <a:off x="4286" y="2840"/>
                    <a:ext cx="1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2" name="Line 18"/>
                  <p:cNvSpPr>
                    <a:spLocks noChangeShapeType="1"/>
                  </p:cNvSpPr>
                  <p:nvPr/>
                </p:nvSpPr>
                <p:spPr bwMode="auto">
                  <a:xfrm flipV="1">
                    <a:off x="4468" y="1344"/>
                    <a:ext cx="0" cy="14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3" name="Line 19"/>
                  <p:cNvSpPr>
                    <a:spLocks noChangeShapeType="1"/>
                  </p:cNvSpPr>
                  <p:nvPr/>
                </p:nvSpPr>
                <p:spPr bwMode="auto">
                  <a:xfrm>
                    <a:off x="4468" y="1344"/>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1" name="Group 20"/>
                <p:cNvGrpSpPr>
                  <a:grpSpLocks/>
                </p:cNvGrpSpPr>
                <p:nvPr/>
              </p:nvGrpSpPr>
              <p:grpSpPr bwMode="auto">
                <a:xfrm>
                  <a:off x="1338" y="1298"/>
                  <a:ext cx="453" cy="1724"/>
                  <a:chOff x="1338" y="1298"/>
                  <a:chExt cx="453" cy="1724"/>
                </a:xfrm>
              </p:grpSpPr>
              <p:sp>
                <p:nvSpPr>
                  <p:cNvPr id="46" name="Line 21"/>
                  <p:cNvSpPr>
                    <a:spLocks noChangeShapeType="1"/>
                  </p:cNvSpPr>
                  <p:nvPr/>
                </p:nvSpPr>
                <p:spPr bwMode="auto">
                  <a:xfrm>
                    <a:off x="1519" y="1298"/>
                    <a:ext cx="0" cy="154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7" name="Line 22"/>
                  <p:cNvSpPr>
                    <a:spLocks noChangeShapeType="1"/>
                  </p:cNvSpPr>
                  <p:nvPr/>
                </p:nvSpPr>
                <p:spPr bwMode="auto">
                  <a:xfrm>
                    <a:off x="1519" y="2840"/>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8" name="Line 23"/>
                  <p:cNvSpPr>
                    <a:spLocks noChangeShapeType="1"/>
                  </p:cNvSpPr>
                  <p:nvPr/>
                </p:nvSpPr>
                <p:spPr bwMode="auto">
                  <a:xfrm>
                    <a:off x="1791"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9" name="Line 24"/>
                  <p:cNvSpPr>
                    <a:spLocks noChangeShapeType="1"/>
                  </p:cNvSpPr>
                  <p:nvPr/>
                </p:nvSpPr>
                <p:spPr bwMode="auto">
                  <a:xfrm flipH="1">
                    <a:off x="1338" y="1298"/>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2" name="Group 25"/>
                <p:cNvGrpSpPr>
                  <a:grpSpLocks/>
                </p:cNvGrpSpPr>
                <p:nvPr/>
              </p:nvGrpSpPr>
              <p:grpSpPr bwMode="auto">
                <a:xfrm>
                  <a:off x="1338" y="618"/>
                  <a:ext cx="498" cy="499"/>
                  <a:chOff x="1338" y="618"/>
                  <a:chExt cx="498" cy="499"/>
                </a:xfrm>
              </p:grpSpPr>
              <p:sp>
                <p:nvSpPr>
                  <p:cNvPr id="42" name="Line 26"/>
                  <p:cNvSpPr>
                    <a:spLocks noChangeShapeType="1"/>
                  </p:cNvSpPr>
                  <p:nvPr/>
                </p:nvSpPr>
                <p:spPr bwMode="auto">
                  <a:xfrm flipH="1">
                    <a:off x="1338" y="1117"/>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3" name="Line 27"/>
                  <p:cNvSpPr>
                    <a:spLocks noChangeShapeType="1"/>
                  </p:cNvSpPr>
                  <p:nvPr/>
                </p:nvSpPr>
                <p:spPr bwMode="auto">
                  <a:xfrm flipV="1">
                    <a:off x="1519" y="845"/>
                    <a:ext cx="0" cy="2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4" name="Line 28"/>
                  <p:cNvSpPr>
                    <a:spLocks noChangeShapeType="1"/>
                  </p:cNvSpPr>
                  <p:nvPr/>
                </p:nvSpPr>
                <p:spPr bwMode="auto">
                  <a:xfrm>
                    <a:off x="1519" y="845"/>
                    <a:ext cx="3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29"/>
                  <p:cNvSpPr>
                    <a:spLocks noChangeShapeType="1"/>
                  </p:cNvSpPr>
                  <p:nvPr/>
                </p:nvSpPr>
                <p:spPr bwMode="auto">
                  <a:xfrm flipV="1">
                    <a:off x="1836" y="618"/>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3" name="Group 30"/>
                <p:cNvGrpSpPr>
                  <a:grpSpLocks/>
                </p:cNvGrpSpPr>
                <p:nvPr/>
              </p:nvGrpSpPr>
              <p:grpSpPr bwMode="auto">
                <a:xfrm>
                  <a:off x="2000" y="618"/>
                  <a:ext cx="1974" cy="227"/>
                  <a:chOff x="2000" y="618"/>
                  <a:chExt cx="1974" cy="227"/>
                </a:xfrm>
              </p:grpSpPr>
              <p:sp>
                <p:nvSpPr>
                  <p:cNvPr id="39" name="Line 31"/>
                  <p:cNvSpPr>
                    <a:spLocks noChangeShapeType="1"/>
                  </p:cNvSpPr>
                  <p:nvPr/>
                </p:nvSpPr>
                <p:spPr bwMode="auto">
                  <a:xfrm flipV="1">
                    <a:off x="2000" y="618"/>
                    <a:ext cx="0"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 name="Line 32"/>
                  <p:cNvSpPr>
                    <a:spLocks noChangeShapeType="1"/>
                  </p:cNvSpPr>
                  <p:nvPr/>
                </p:nvSpPr>
                <p:spPr bwMode="auto">
                  <a:xfrm>
                    <a:off x="2001" y="845"/>
                    <a:ext cx="197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1" name="Line 33"/>
                  <p:cNvSpPr>
                    <a:spLocks noChangeShapeType="1"/>
                  </p:cNvSpPr>
                  <p:nvPr/>
                </p:nvSpPr>
                <p:spPr bwMode="auto">
                  <a:xfrm flipV="1">
                    <a:off x="3969" y="663"/>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4" name="Group 34"/>
                <p:cNvGrpSpPr>
                  <a:grpSpLocks/>
                </p:cNvGrpSpPr>
                <p:nvPr/>
              </p:nvGrpSpPr>
              <p:grpSpPr bwMode="auto">
                <a:xfrm>
                  <a:off x="4146" y="663"/>
                  <a:ext cx="503" cy="454"/>
                  <a:chOff x="4146" y="663"/>
                  <a:chExt cx="503" cy="454"/>
                </a:xfrm>
              </p:grpSpPr>
              <p:sp>
                <p:nvSpPr>
                  <p:cNvPr id="35" name="Line 35"/>
                  <p:cNvSpPr>
                    <a:spLocks noChangeShapeType="1"/>
                  </p:cNvSpPr>
                  <p:nvPr/>
                </p:nvSpPr>
                <p:spPr bwMode="auto">
                  <a:xfrm>
                    <a:off x="4468" y="1117"/>
                    <a:ext cx="1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6" name="Line 36"/>
                  <p:cNvSpPr>
                    <a:spLocks noChangeShapeType="1"/>
                  </p:cNvSpPr>
                  <p:nvPr/>
                </p:nvSpPr>
                <p:spPr bwMode="auto">
                  <a:xfrm flipV="1">
                    <a:off x="4146" y="663"/>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7" name="Line 37"/>
                  <p:cNvSpPr>
                    <a:spLocks noChangeShapeType="1"/>
                  </p:cNvSpPr>
                  <p:nvPr/>
                </p:nvSpPr>
                <p:spPr bwMode="auto">
                  <a:xfrm>
                    <a:off x="4151" y="845"/>
                    <a:ext cx="3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8" name="Line 38"/>
                  <p:cNvSpPr>
                    <a:spLocks noChangeShapeType="1"/>
                  </p:cNvSpPr>
                  <p:nvPr/>
                </p:nvSpPr>
                <p:spPr bwMode="auto">
                  <a:xfrm>
                    <a:off x="4468" y="845"/>
                    <a:ext cx="0" cy="2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grpSp>
            <p:nvGrpSpPr>
              <p:cNvPr id="17" name="Group 42"/>
              <p:cNvGrpSpPr>
                <a:grpSpLocks/>
              </p:cNvGrpSpPr>
              <p:nvPr/>
            </p:nvGrpSpPr>
            <p:grpSpPr bwMode="auto">
              <a:xfrm>
                <a:off x="1701" y="1117"/>
                <a:ext cx="2268" cy="1451"/>
                <a:chOff x="1701" y="1117"/>
                <a:chExt cx="2268" cy="1451"/>
              </a:xfrm>
            </p:grpSpPr>
            <p:sp>
              <p:nvSpPr>
                <p:cNvPr id="18" name="Line 43"/>
                <p:cNvSpPr>
                  <a:spLocks noChangeShapeType="1"/>
                </p:cNvSpPr>
                <p:nvPr/>
              </p:nvSpPr>
              <p:spPr bwMode="auto">
                <a:xfrm>
                  <a:off x="1701" y="1117"/>
                  <a:ext cx="226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Line 44"/>
                <p:cNvSpPr>
                  <a:spLocks noChangeShapeType="1"/>
                </p:cNvSpPr>
                <p:nvPr/>
              </p:nvSpPr>
              <p:spPr bwMode="auto">
                <a:xfrm>
                  <a:off x="1791" y="1298"/>
                  <a:ext cx="2087"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Line 45"/>
                <p:cNvSpPr>
                  <a:spLocks noChangeShapeType="1"/>
                </p:cNvSpPr>
                <p:nvPr/>
              </p:nvSpPr>
              <p:spPr bwMode="auto">
                <a:xfrm>
                  <a:off x="1746" y="1570"/>
                  <a:ext cx="63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 name="Line 46"/>
                <p:cNvSpPr>
                  <a:spLocks noChangeShapeType="1"/>
                </p:cNvSpPr>
                <p:nvPr/>
              </p:nvSpPr>
              <p:spPr bwMode="auto">
                <a:xfrm>
                  <a:off x="2562" y="1434"/>
                  <a:ext cx="113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2" name="Line 47"/>
                <p:cNvSpPr>
                  <a:spLocks noChangeShapeType="1"/>
                </p:cNvSpPr>
                <p:nvPr/>
              </p:nvSpPr>
              <p:spPr bwMode="auto">
                <a:xfrm>
                  <a:off x="1927" y="1752"/>
                  <a:ext cx="1316"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 name="Line 48"/>
                <p:cNvSpPr>
                  <a:spLocks noChangeShapeType="1"/>
                </p:cNvSpPr>
                <p:nvPr/>
              </p:nvSpPr>
              <p:spPr bwMode="auto">
                <a:xfrm>
                  <a:off x="1746" y="2069"/>
                  <a:ext cx="204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4" name="Line 49"/>
                <p:cNvSpPr>
                  <a:spLocks noChangeShapeType="1"/>
                </p:cNvSpPr>
                <p:nvPr/>
              </p:nvSpPr>
              <p:spPr bwMode="auto">
                <a:xfrm>
                  <a:off x="2064" y="2387"/>
                  <a:ext cx="816"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5" name="Line 50"/>
                <p:cNvSpPr>
                  <a:spLocks noChangeShapeType="1"/>
                </p:cNvSpPr>
                <p:nvPr/>
              </p:nvSpPr>
              <p:spPr bwMode="auto">
                <a:xfrm>
                  <a:off x="3152" y="2387"/>
                  <a:ext cx="77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6" name="Line 51"/>
                <p:cNvSpPr>
                  <a:spLocks noChangeShapeType="1"/>
                </p:cNvSpPr>
                <p:nvPr/>
              </p:nvSpPr>
              <p:spPr bwMode="auto">
                <a:xfrm>
                  <a:off x="1837" y="2568"/>
                  <a:ext cx="1769"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7" name="Line 52"/>
                <p:cNvSpPr>
                  <a:spLocks noChangeShapeType="1"/>
                </p:cNvSpPr>
                <p:nvPr/>
              </p:nvSpPr>
              <p:spPr bwMode="auto">
                <a:xfrm>
                  <a:off x="3016" y="1888"/>
                  <a:ext cx="86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8" name="Line 53"/>
                <p:cNvSpPr>
                  <a:spLocks noChangeShapeType="1"/>
                </p:cNvSpPr>
                <p:nvPr/>
              </p:nvSpPr>
              <p:spPr bwMode="auto">
                <a:xfrm>
                  <a:off x="2925" y="1616"/>
                  <a:ext cx="953"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15" name="Line 54"/>
            <p:cNvSpPr>
              <a:spLocks noChangeShapeType="1"/>
            </p:cNvSpPr>
            <p:nvPr/>
          </p:nvSpPr>
          <p:spPr bwMode="auto">
            <a:xfrm>
              <a:off x="2831" y="754"/>
              <a:ext cx="0" cy="199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7" name="AutoShape 55"/>
          <p:cNvSpPr>
            <a:spLocks noChangeArrowheads="1"/>
          </p:cNvSpPr>
          <p:nvPr/>
        </p:nvSpPr>
        <p:spPr bwMode="auto">
          <a:xfrm>
            <a:off x="7108726" y="2660308"/>
            <a:ext cx="504825" cy="288925"/>
          </a:xfrm>
          <a:prstGeom prst="rightArrow">
            <a:avLst>
              <a:gd name="adj1" fmla="val 50000"/>
              <a:gd name="adj2" fmla="val 43681"/>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58" name="AutoShape 56"/>
          <p:cNvSpPr>
            <a:spLocks noChangeArrowheads="1"/>
          </p:cNvSpPr>
          <p:nvPr/>
        </p:nvSpPr>
        <p:spPr bwMode="auto">
          <a:xfrm>
            <a:off x="3941663" y="2660308"/>
            <a:ext cx="576263" cy="288925"/>
          </a:xfrm>
          <a:prstGeom prst="leftArrow">
            <a:avLst>
              <a:gd name="adj1" fmla="val 50000"/>
              <a:gd name="adj2" fmla="val 49863"/>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59" name="Text Box 57"/>
          <p:cNvSpPr txBox="1">
            <a:spLocks noChangeArrowheads="1"/>
          </p:cNvSpPr>
          <p:nvPr/>
        </p:nvSpPr>
        <p:spPr bwMode="auto">
          <a:xfrm>
            <a:off x="3786007" y="675487"/>
            <a:ext cx="8690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3200" b="1" dirty="0">
                <a:latin typeface="Times New Roman" panose="02020603050405020304" pitchFamily="18" charset="0"/>
                <a:cs typeface="Times New Roman" panose="02020603050405020304" pitchFamily="18" charset="0"/>
              </a:rPr>
              <a:t>Cl</a:t>
            </a:r>
            <a:r>
              <a:rPr lang="en-US" altLang="zh-CN" sz="3200" b="1" baseline="-25000" dirty="0">
                <a:latin typeface="Times New Roman" panose="02020603050405020304" pitchFamily="18" charset="0"/>
                <a:cs typeface="Times New Roman" panose="02020603050405020304" pitchFamily="18" charset="0"/>
              </a:rPr>
              <a:t>2</a:t>
            </a:r>
            <a:endParaRPr lang="en-US" altLang="zh-CN" sz="3200" b="1" dirty="0">
              <a:latin typeface="Times New Roman" panose="02020603050405020304" pitchFamily="18" charset="0"/>
              <a:cs typeface="Times New Roman" panose="02020603050405020304" pitchFamily="18" charset="0"/>
            </a:endParaRPr>
          </a:p>
        </p:txBody>
      </p:sp>
      <p:sp>
        <p:nvSpPr>
          <p:cNvPr id="60" name="Text Box 58"/>
          <p:cNvSpPr txBox="1">
            <a:spLocks noChangeArrowheads="1"/>
          </p:cNvSpPr>
          <p:nvPr/>
        </p:nvSpPr>
        <p:spPr bwMode="auto">
          <a:xfrm>
            <a:off x="3941663" y="2228508"/>
            <a:ext cx="647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dirty="0" err="1" smtClean="0">
                <a:latin typeface="Times New Roman" panose="02020603050405020304" pitchFamily="18" charset="0"/>
                <a:cs typeface="Times New Roman" panose="02020603050405020304" pitchFamily="18" charset="0"/>
              </a:rPr>
              <a:t>Cl</a:t>
            </a:r>
            <a:r>
              <a:rPr lang="en-US" altLang="zh-CN" sz="2400" b="1" baseline="30000" dirty="0" smtClean="0">
                <a:latin typeface="Times New Roman" panose="02020603050405020304" pitchFamily="18" charset="0"/>
                <a:cs typeface="Times New Roman" panose="02020603050405020304" pitchFamily="18" charset="0"/>
              </a:rPr>
              <a:t>-</a:t>
            </a:r>
            <a:endParaRPr lang="en-US" altLang="zh-CN" sz="2400" b="1" baseline="30000" dirty="0">
              <a:latin typeface="Times New Roman" panose="02020603050405020304" pitchFamily="18" charset="0"/>
              <a:cs typeface="Times New Roman" panose="02020603050405020304" pitchFamily="18" charset="0"/>
            </a:endParaRPr>
          </a:p>
        </p:txBody>
      </p:sp>
      <p:sp>
        <p:nvSpPr>
          <p:cNvPr id="61" name="Text Box 59"/>
          <p:cNvSpPr txBox="1">
            <a:spLocks noChangeArrowheads="1"/>
          </p:cNvSpPr>
          <p:nvPr/>
        </p:nvSpPr>
        <p:spPr bwMode="auto">
          <a:xfrm>
            <a:off x="4013101" y="3884271"/>
            <a:ext cx="719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b="1" dirty="0" smtClean="0">
                <a:latin typeface="Times New Roman" panose="02020603050405020304" pitchFamily="18" charset="0"/>
                <a:cs typeface="Times New Roman" panose="02020603050405020304" pitchFamily="18" charset="0"/>
              </a:rPr>
              <a:t>Na</a:t>
            </a:r>
            <a:r>
              <a:rPr lang="en-US" altLang="zh-CN" sz="2400" b="1" baseline="30000"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62" name="Text Box 60"/>
          <p:cNvSpPr txBox="1">
            <a:spLocks noChangeArrowheads="1"/>
          </p:cNvSpPr>
          <p:nvPr/>
        </p:nvSpPr>
        <p:spPr bwMode="auto">
          <a:xfrm>
            <a:off x="7175252" y="603479"/>
            <a:ext cx="7921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3200" b="1" dirty="0">
                <a:latin typeface="Times New Roman" panose="02020603050405020304" pitchFamily="18" charset="0"/>
                <a:cs typeface="Times New Roman" panose="02020603050405020304" pitchFamily="18" charset="0"/>
              </a:rPr>
              <a:t>H</a:t>
            </a:r>
            <a:r>
              <a:rPr lang="en-US" altLang="zh-CN" sz="3200" b="1" baseline="-25000" dirty="0">
                <a:latin typeface="Times New Roman" panose="02020603050405020304" pitchFamily="18" charset="0"/>
                <a:cs typeface="Times New Roman" panose="02020603050405020304" pitchFamily="18" charset="0"/>
              </a:rPr>
              <a:t>2</a:t>
            </a:r>
            <a:endParaRPr lang="en-US" altLang="zh-CN" sz="3200" b="1" dirty="0">
              <a:latin typeface="Times New Roman" panose="02020603050405020304" pitchFamily="18" charset="0"/>
              <a:cs typeface="Times New Roman" panose="02020603050405020304" pitchFamily="18" charset="0"/>
            </a:endParaRPr>
          </a:p>
        </p:txBody>
      </p:sp>
      <p:grpSp>
        <p:nvGrpSpPr>
          <p:cNvPr id="63" name="Group 61"/>
          <p:cNvGrpSpPr>
            <a:grpSpLocks/>
          </p:cNvGrpSpPr>
          <p:nvPr/>
        </p:nvGrpSpPr>
        <p:grpSpPr bwMode="auto">
          <a:xfrm>
            <a:off x="5009988" y="3174815"/>
            <a:ext cx="1475580" cy="709452"/>
            <a:chOff x="2395" y="1616"/>
            <a:chExt cx="730" cy="362"/>
          </a:xfrm>
        </p:grpSpPr>
        <p:sp>
          <p:nvSpPr>
            <p:cNvPr id="64" name="AutoShape 62"/>
            <p:cNvSpPr>
              <a:spLocks noChangeArrowheads="1"/>
            </p:cNvSpPr>
            <p:nvPr/>
          </p:nvSpPr>
          <p:spPr bwMode="auto">
            <a:xfrm>
              <a:off x="2395" y="1616"/>
              <a:ext cx="730" cy="362"/>
            </a:xfrm>
            <a:prstGeom prst="rightArrow">
              <a:avLst>
                <a:gd name="adj1" fmla="val 50000"/>
                <a:gd name="adj2" fmla="val 70864"/>
              </a:avLst>
            </a:prstGeom>
            <a:solidFill>
              <a:srgbClr val="FFCCFF"/>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65" name="Text Box 63"/>
            <p:cNvSpPr txBox="1">
              <a:spLocks noChangeArrowheads="1"/>
            </p:cNvSpPr>
            <p:nvPr/>
          </p:nvSpPr>
          <p:spPr bwMode="auto">
            <a:xfrm>
              <a:off x="2534" y="1664"/>
              <a:ext cx="39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a:latin typeface="Times New Roman" panose="02020603050405020304" pitchFamily="18" charset="0"/>
                  <a:cs typeface="Times New Roman" panose="02020603050405020304" pitchFamily="18" charset="0"/>
                </a:rPr>
                <a:t>Na</a:t>
              </a:r>
              <a:r>
                <a:rPr lang="en-US" altLang="zh-CN" sz="2800" b="1" baseline="30000"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p:txBody>
        </p:sp>
      </p:grpSp>
      <p:sp>
        <p:nvSpPr>
          <p:cNvPr id="66" name="Text Box 64"/>
          <p:cNvSpPr txBox="1">
            <a:spLocks noChangeArrowheads="1"/>
          </p:cNvSpPr>
          <p:nvPr/>
        </p:nvSpPr>
        <p:spPr bwMode="auto">
          <a:xfrm>
            <a:off x="7037288" y="227613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H</a:t>
            </a:r>
            <a:r>
              <a:rPr lang="en-US" altLang="zh-CN" sz="2400" b="1" baseline="30000">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p:txBody>
      </p:sp>
      <p:sp>
        <p:nvSpPr>
          <p:cNvPr id="67" name="Text Box 65"/>
          <p:cNvSpPr txBox="1">
            <a:spLocks noChangeArrowheads="1"/>
          </p:cNvSpPr>
          <p:nvPr/>
        </p:nvSpPr>
        <p:spPr bwMode="auto">
          <a:xfrm>
            <a:off x="6821388" y="3884271"/>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dirty="0">
                <a:latin typeface="Times New Roman" panose="02020603050405020304" pitchFamily="18" charset="0"/>
                <a:cs typeface="Times New Roman" panose="02020603050405020304" pitchFamily="18" charset="0"/>
              </a:rPr>
              <a:t>OH</a:t>
            </a:r>
            <a:r>
              <a:rPr lang="en-US" altLang="zh-CN" sz="2400" b="1" baseline="30000"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68" name="Line 66"/>
          <p:cNvSpPr>
            <a:spLocks noChangeShapeType="1"/>
          </p:cNvSpPr>
          <p:nvPr/>
        </p:nvSpPr>
        <p:spPr bwMode="auto">
          <a:xfrm flipH="1">
            <a:off x="2717701" y="2372971"/>
            <a:ext cx="71913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9" name="Line 67"/>
          <p:cNvSpPr>
            <a:spLocks noChangeShapeType="1"/>
          </p:cNvSpPr>
          <p:nvPr/>
        </p:nvSpPr>
        <p:spPr bwMode="auto">
          <a:xfrm>
            <a:off x="8118376" y="2372971"/>
            <a:ext cx="6477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0" name="Line 68"/>
          <p:cNvSpPr>
            <a:spLocks noChangeShapeType="1"/>
          </p:cNvSpPr>
          <p:nvPr/>
        </p:nvSpPr>
        <p:spPr bwMode="auto">
          <a:xfrm flipV="1">
            <a:off x="4084538" y="1149008"/>
            <a:ext cx="0" cy="10080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1" name="Line 69"/>
          <p:cNvSpPr>
            <a:spLocks noChangeShapeType="1"/>
          </p:cNvSpPr>
          <p:nvPr/>
        </p:nvSpPr>
        <p:spPr bwMode="auto">
          <a:xfrm flipV="1">
            <a:off x="7469088" y="1149008"/>
            <a:ext cx="0" cy="10795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2" name="Line 70"/>
          <p:cNvSpPr>
            <a:spLocks noChangeShapeType="1"/>
          </p:cNvSpPr>
          <p:nvPr/>
        </p:nvSpPr>
        <p:spPr bwMode="auto">
          <a:xfrm flipV="1">
            <a:off x="4084538" y="482089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3" name="Line 71"/>
          <p:cNvSpPr>
            <a:spLocks noChangeShapeType="1"/>
          </p:cNvSpPr>
          <p:nvPr/>
        </p:nvSpPr>
        <p:spPr bwMode="auto">
          <a:xfrm flipV="1">
            <a:off x="7613551" y="4820896"/>
            <a:ext cx="0" cy="647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Text Box 72"/>
          <p:cNvSpPr txBox="1">
            <a:spLocks noChangeArrowheads="1"/>
          </p:cNvSpPr>
          <p:nvPr/>
        </p:nvSpPr>
        <p:spPr bwMode="auto">
          <a:xfrm>
            <a:off x="1491630" y="2104659"/>
            <a:ext cx="1435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0000FF"/>
                </a:solidFill>
                <a:latin typeface="Times New Roman" panose="02020603050405020304" pitchFamily="18" charset="0"/>
                <a:cs typeface="Times New Roman" panose="02020603050405020304" pitchFamily="18" charset="0"/>
              </a:rPr>
              <a:t>淡盐水</a:t>
            </a:r>
          </a:p>
        </p:txBody>
      </p:sp>
      <p:sp>
        <p:nvSpPr>
          <p:cNvPr id="75" name="Text Box 73"/>
          <p:cNvSpPr txBox="1">
            <a:spLocks noChangeArrowheads="1"/>
          </p:cNvSpPr>
          <p:nvPr/>
        </p:nvSpPr>
        <p:spPr bwMode="auto">
          <a:xfrm>
            <a:off x="8687494" y="2051815"/>
            <a:ext cx="2520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浓</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r>
              <a:rPr lang="zh-CN" altLang="en-US" sz="2800" b="1" dirty="0" smtClean="0">
                <a:solidFill>
                  <a:srgbClr val="0000FF"/>
                </a:solidFill>
                <a:latin typeface="Times New Roman" panose="02020603050405020304" pitchFamily="18" charset="0"/>
                <a:cs typeface="Times New Roman" panose="02020603050405020304" pitchFamily="18" charset="0"/>
              </a:rPr>
              <a:t>溶液</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76" name="Text Box 74"/>
          <p:cNvSpPr txBox="1">
            <a:spLocks noChangeArrowheads="1"/>
          </p:cNvSpPr>
          <p:nvPr/>
        </p:nvSpPr>
        <p:spPr bwMode="auto">
          <a:xfrm>
            <a:off x="2422798" y="5211991"/>
            <a:ext cx="17352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0000FF"/>
                </a:solidFill>
                <a:latin typeface="Times New Roman" panose="02020603050405020304" pitchFamily="18" charset="0"/>
                <a:cs typeface="Times New Roman" panose="02020603050405020304" pitchFamily="18" charset="0"/>
              </a:rPr>
              <a:t>精制饱和</a:t>
            </a:r>
            <a:r>
              <a:rPr lang="en-US" altLang="zh-CN" sz="2800" b="1" dirty="0" err="1">
                <a:solidFill>
                  <a:srgbClr val="0000FF"/>
                </a:solidFill>
                <a:latin typeface="Times New Roman" panose="02020603050405020304" pitchFamily="18" charset="0"/>
                <a:cs typeface="Times New Roman" panose="02020603050405020304" pitchFamily="18" charset="0"/>
              </a:rPr>
              <a:t>NaCl</a:t>
            </a:r>
            <a:r>
              <a:rPr lang="zh-CN" altLang="en-US" sz="2800" b="1" dirty="0">
                <a:solidFill>
                  <a:srgbClr val="0000FF"/>
                </a:solidFill>
                <a:latin typeface="Times New Roman" panose="02020603050405020304" pitchFamily="18" charset="0"/>
                <a:cs typeface="Times New Roman" panose="02020603050405020304" pitchFamily="18" charset="0"/>
              </a:rPr>
              <a:t>溶液</a:t>
            </a:r>
          </a:p>
        </p:txBody>
      </p:sp>
      <p:sp>
        <p:nvSpPr>
          <p:cNvPr id="77" name="Text Box 75"/>
          <p:cNvSpPr txBox="1">
            <a:spLocks noChangeArrowheads="1"/>
          </p:cNvSpPr>
          <p:nvPr/>
        </p:nvSpPr>
        <p:spPr bwMode="auto">
          <a:xfrm>
            <a:off x="7103318" y="5436191"/>
            <a:ext cx="884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O</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78" name="Text Box 76"/>
          <p:cNvSpPr txBox="1">
            <a:spLocks noChangeArrowheads="1"/>
          </p:cNvSpPr>
          <p:nvPr/>
        </p:nvSpPr>
        <p:spPr bwMode="auto">
          <a:xfrm>
            <a:off x="4583038" y="5036796"/>
            <a:ext cx="2514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rgbClr val="FF0000"/>
                </a:solidFill>
                <a:latin typeface="Times New Roman" panose="02020603050405020304" pitchFamily="18" charset="0"/>
                <a:cs typeface="Times New Roman" panose="02020603050405020304" pitchFamily="18" charset="0"/>
              </a:rPr>
              <a:t>阳离子交换膜</a:t>
            </a:r>
          </a:p>
        </p:txBody>
      </p:sp>
      <p:grpSp>
        <p:nvGrpSpPr>
          <p:cNvPr id="79" name="Group 78"/>
          <p:cNvGrpSpPr>
            <a:grpSpLocks/>
          </p:cNvGrpSpPr>
          <p:nvPr/>
        </p:nvGrpSpPr>
        <p:grpSpPr bwMode="auto">
          <a:xfrm>
            <a:off x="1342926" y="2663486"/>
            <a:ext cx="2336800" cy="1350964"/>
            <a:chOff x="64" y="1300"/>
            <a:chExt cx="1472" cy="851"/>
          </a:xfrm>
        </p:grpSpPr>
        <p:sp>
          <p:nvSpPr>
            <p:cNvPr id="80" name="Text Box 79"/>
            <p:cNvSpPr txBox="1">
              <a:spLocks noChangeArrowheads="1"/>
            </p:cNvSpPr>
            <p:nvPr/>
          </p:nvSpPr>
          <p:spPr bwMode="auto">
            <a:xfrm>
              <a:off x="64" y="1414"/>
              <a:ext cx="1040" cy="737"/>
            </a:xfrm>
            <a:prstGeom prst="rect">
              <a:avLst/>
            </a:prstGeom>
            <a:solidFill>
              <a:srgbClr val="CCFFFF"/>
            </a:solidFill>
            <a:ln w="38100">
              <a:solidFill>
                <a:schemeClr val="tx1"/>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2800" b="1" dirty="0" smtClean="0">
                  <a:latin typeface="Times New Roman" panose="02020603050405020304" pitchFamily="18" charset="0"/>
                  <a:cs typeface="Times New Roman" panose="02020603050405020304" pitchFamily="18" charset="0"/>
                </a:rPr>
                <a:t>阳    </a:t>
              </a:r>
              <a:r>
                <a:rPr lang="zh-CN" altLang="en-US" sz="2800" b="1" dirty="0">
                  <a:latin typeface="Times New Roman" panose="02020603050405020304" pitchFamily="18" charset="0"/>
                  <a:cs typeface="Times New Roman" panose="02020603050405020304" pitchFamily="18" charset="0"/>
                </a:rPr>
                <a:t>极</a:t>
              </a:r>
            </a:p>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金属钛网</a:t>
              </a:r>
            </a:p>
          </p:txBody>
        </p:sp>
        <p:sp>
          <p:nvSpPr>
            <p:cNvPr id="81" name="Line 80"/>
            <p:cNvSpPr>
              <a:spLocks noChangeShapeType="1"/>
            </p:cNvSpPr>
            <p:nvPr/>
          </p:nvSpPr>
          <p:spPr bwMode="auto">
            <a:xfrm flipV="1">
              <a:off x="1104" y="1300"/>
              <a:ext cx="432" cy="2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2" name="Group 81"/>
          <p:cNvGrpSpPr>
            <a:grpSpLocks/>
          </p:cNvGrpSpPr>
          <p:nvPr/>
        </p:nvGrpSpPr>
        <p:grpSpPr bwMode="auto">
          <a:xfrm>
            <a:off x="7870730" y="2637009"/>
            <a:ext cx="1984376" cy="1376365"/>
            <a:chOff x="4176" y="1248"/>
            <a:chExt cx="1250" cy="867"/>
          </a:xfrm>
        </p:grpSpPr>
        <p:sp>
          <p:nvSpPr>
            <p:cNvPr id="83" name="Text Box 82"/>
            <p:cNvSpPr txBox="1">
              <a:spLocks noChangeArrowheads="1"/>
            </p:cNvSpPr>
            <p:nvPr/>
          </p:nvSpPr>
          <p:spPr bwMode="auto">
            <a:xfrm>
              <a:off x="4618" y="1378"/>
              <a:ext cx="808" cy="737"/>
            </a:xfrm>
            <a:prstGeom prst="rect">
              <a:avLst/>
            </a:prstGeom>
            <a:solidFill>
              <a:srgbClr val="CCFFFF"/>
            </a:solidFill>
            <a:ln w="38100">
              <a:solidFill>
                <a:schemeClr val="tx1"/>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阴   极</a:t>
              </a:r>
            </a:p>
            <a:p>
              <a:pPr eaLnBrk="1" hangingPunct="1">
                <a:spcBef>
                  <a:spcPct val="50000"/>
                </a:spcBef>
              </a:pPr>
              <a:r>
                <a:rPr lang="zh-CN" altLang="en-US" sz="2800" b="1" dirty="0">
                  <a:latin typeface="Times New Roman" panose="02020603050405020304" pitchFamily="18" charset="0"/>
                  <a:cs typeface="Times New Roman" panose="02020603050405020304" pitchFamily="18" charset="0"/>
                </a:rPr>
                <a:t>碳钢网</a:t>
              </a:r>
            </a:p>
          </p:txBody>
        </p:sp>
        <p:sp>
          <p:nvSpPr>
            <p:cNvPr id="84" name="Line 83"/>
            <p:cNvSpPr>
              <a:spLocks noChangeShapeType="1"/>
            </p:cNvSpPr>
            <p:nvPr/>
          </p:nvSpPr>
          <p:spPr bwMode="auto">
            <a:xfrm flipH="1" flipV="1">
              <a:off x="4176" y="1248"/>
              <a:ext cx="432"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Line 84"/>
          <p:cNvSpPr>
            <a:spLocks noChangeShapeType="1"/>
          </p:cNvSpPr>
          <p:nvPr/>
        </p:nvSpPr>
        <p:spPr bwMode="auto">
          <a:xfrm flipH="1">
            <a:off x="2350988" y="3523908"/>
            <a:ext cx="1943100" cy="13684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6" name="Text Box 85"/>
          <p:cNvSpPr txBox="1">
            <a:spLocks noChangeArrowheads="1"/>
          </p:cNvSpPr>
          <p:nvPr/>
        </p:nvSpPr>
        <p:spPr bwMode="auto">
          <a:xfrm>
            <a:off x="1774726" y="4173196"/>
            <a:ext cx="7207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a:solidFill>
                  <a:srgbClr val="FF0000"/>
                </a:solidFill>
                <a:latin typeface="Times New Roman" panose="02020603050405020304" pitchFamily="18" charset="0"/>
                <a:cs typeface="Times New Roman" panose="02020603050405020304" pitchFamily="18" charset="0"/>
              </a:rPr>
              <a:t>阳极室</a:t>
            </a:r>
          </a:p>
        </p:txBody>
      </p:sp>
      <p:sp>
        <p:nvSpPr>
          <p:cNvPr id="87" name="Line 86"/>
          <p:cNvSpPr>
            <a:spLocks noChangeShapeType="1"/>
          </p:cNvSpPr>
          <p:nvPr/>
        </p:nvSpPr>
        <p:spPr bwMode="auto">
          <a:xfrm>
            <a:off x="7102376" y="3739808"/>
            <a:ext cx="2376487"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8" name="Text Box 87"/>
          <p:cNvSpPr txBox="1">
            <a:spLocks noChangeArrowheads="1"/>
          </p:cNvSpPr>
          <p:nvPr/>
        </p:nvSpPr>
        <p:spPr bwMode="auto">
          <a:xfrm>
            <a:off x="9478937" y="4068039"/>
            <a:ext cx="7207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dirty="0">
                <a:solidFill>
                  <a:srgbClr val="FF0000"/>
                </a:solidFill>
                <a:latin typeface="Times New Roman" panose="02020603050405020304" pitchFamily="18" charset="0"/>
                <a:cs typeface="Times New Roman" panose="02020603050405020304" pitchFamily="18" charset="0"/>
              </a:rPr>
              <a:t>阴极室</a:t>
            </a:r>
          </a:p>
        </p:txBody>
      </p:sp>
      <p:sp>
        <p:nvSpPr>
          <p:cNvPr id="89" name="Rectangle 3"/>
          <p:cNvSpPr>
            <a:spLocks noRot="1" noChangeArrowheads="1"/>
          </p:cNvSpPr>
          <p:nvPr/>
        </p:nvSpPr>
        <p:spPr bwMode="auto">
          <a:xfrm>
            <a:off x="2304081" y="27217"/>
            <a:ext cx="8039597" cy="576262"/>
          </a:xfrm>
          <a:prstGeom prst="rect">
            <a:avLst/>
          </a:prstGeom>
          <a:noFill/>
          <a:ln w="9525">
            <a:noFill/>
            <a:miter lim="800000"/>
            <a:headEnd/>
            <a:tailEnd/>
          </a:ln>
          <a:effectLst/>
        </p:spPr>
        <p:txBody>
          <a:bodyPr anchor="ctr"/>
          <a:lstStyle/>
          <a:p>
            <a:pPr>
              <a:defRPr/>
            </a:pPr>
            <a:r>
              <a:rPr lang="zh-CN" altLang="en-US" sz="3200" b="1" dirty="0">
                <a:solidFill>
                  <a:srgbClr val="FF0000"/>
                </a:solidFill>
                <a:latin typeface="Times New Roman" pitchFamily="18" charset="0"/>
                <a:cs typeface="Times New Roman" pitchFamily="18" charset="0"/>
              </a:rPr>
              <a:t>氯碱</a:t>
            </a:r>
            <a:r>
              <a:rPr lang="zh-CN" altLang="en-US" sz="3200" b="1" dirty="0" smtClean="0">
                <a:solidFill>
                  <a:srgbClr val="FF0000"/>
                </a:solidFill>
                <a:latin typeface="Times New Roman" pitchFamily="18" charset="0"/>
                <a:cs typeface="Times New Roman" pitchFamily="18" charset="0"/>
              </a:rPr>
              <a:t>工业设备：</a:t>
            </a:r>
            <a:r>
              <a:rPr lang="zh-CN" altLang="en-US" sz="3200" b="1" dirty="0" smtClean="0">
                <a:solidFill>
                  <a:srgbClr val="0000FF"/>
                </a:solidFill>
                <a:latin typeface="Times New Roman" pitchFamily="18" charset="0"/>
                <a:cs typeface="Times New Roman" pitchFamily="18" charset="0"/>
              </a:rPr>
              <a:t>阳离子交换膜法</a:t>
            </a:r>
            <a:r>
              <a:rPr lang="zh-CN" altLang="en-US" sz="3200" b="1" dirty="0" smtClean="0">
                <a:solidFill>
                  <a:srgbClr val="FF0000"/>
                </a:solidFill>
                <a:latin typeface="Times New Roman" pitchFamily="18" charset="0"/>
                <a:cs typeface="Times New Roman" pitchFamily="18" charset="0"/>
              </a:rPr>
              <a:t>电解</a:t>
            </a:r>
            <a:r>
              <a:rPr lang="zh-CN" altLang="en-US" sz="3200" b="1" dirty="0">
                <a:solidFill>
                  <a:srgbClr val="FF0000"/>
                </a:solidFill>
                <a:latin typeface="Times New Roman" pitchFamily="18" charset="0"/>
                <a:cs typeface="Times New Roman" pitchFamily="18" charset="0"/>
              </a:rPr>
              <a:t>食盐</a:t>
            </a:r>
            <a:r>
              <a:rPr lang="zh-CN" altLang="en-US" sz="3200" b="1" dirty="0" smtClean="0">
                <a:solidFill>
                  <a:srgbClr val="FF0000"/>
                </a:solidFill>
                <a:latin typeface="Times New Roman" pitchFamily="18" charset="0"/>
                <a:cs typeface="Times New Roman" pitchFamily="18" charset="0"/>
              </a:rPr>
              <a:t>水</a:t>
            </a:r>
            <a:endParaRPr lang="zh-CN" altLang="en-US" sz="3200" b="1" dirty="0">
              <a:solidFill>
                <a:srgbClr val="FF0000"/>
              </a:solidFill>
              <a:latin typeface="Times New Roman" pitchFamily="18" charset="0"/>
              <a:cs typeface="Times New Roman" pitchFamily="18" charset="0"/>
            </a:endParaRPr>
          </a:p>
        </p:txBody>
      </p:sp>
      <p:sp>
        <p:nvSpPr>
          <p:cNvPr id="90" name="AutoShape 41"/>
          <p:cNvSpPr>
            <a:spLocks noChangeArrowheads="1"/>
          </p:cNvSpPr>
          <p:nvPr/>
        </p:nvSpPr>
        <p:spPr bwMode="auto">
          <a:xfrm>
            <a:off x="7615323" y="1128529"/>
            <a:ext cx="504825" cy="503238"/>
          </a:xfrm>
          <a:prstGeom prst="wedgeEllipseCallout">
            <a:avLst>
              <a:gd name="adj1" fmla="val 40565"/>
              <a:gd name="adj2" fmla="val 4889"/>
            </a:avLst>
          </a:prstGeom>
          <a:noFill/>
          <a:ln w="31750">
            <a:solidFill>
              <a:srgbClr val="FF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91" name="AutoShape 41"/>
          <p:cNvSpPr>
            <a:spLocks noChangeArrowheads="1"/>
          </p:cNvSpPr>
          <p:nvPr/>
        </p:nvSpPr>
        <p:spPr bwMode="auto">
          <a:xfrm>
            <a:off x="3427313" y="1095942"/>
            <a:ext cx="504825" cy="503238"/>
          </a:xfrm>
          <a:prstGeom prst="wedgeEllipseCallout">
            <a:avLst>
              <a:gd name="adj1" fmla="val 40565"/>
              <a:gd name="adj2" fmla="val 4889"/>
            </a:avLst>
          </a:prstGeom>
          <a:noFill/>
          <a:ln w="31750">
            <a:solidFill>
              <a:srgbClr val="FF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92" name="TextBox 91"/>
          <p:cNvSpPr txBox="1"/>
          <p:nvPr/>
        </p:nvSpPr>
        <p:spPr>
          <a:xfrm>
            <a:off x="3446910" y="1002927"/>
            <a:ext cx="484428" cy="707886"/>
          </a:xfrm>
          <a:prstGeom prst="rect">
            <a:avLst/>
          </a:prstGeom>
          <a:noFill/>
        </p:spPr>
        <p:txBody>
          <a:bodyPr wrap="none" rtlCol="0">
            <a:spAutoFit/>
          </a:bodyPr>
          <a:lstStyle/>
          <a:p>
            <a:r>
              <a:rPr lang="en-US" altLang="zh-CN" sz="4000" b="1" dirty="0" smtClean="0">
                <a:solidFill>
                  <a:srgbClr val="FF0000"/>
                </a:solidFill>
              </a:rPr>
              <a:t>+</a:t>
            </a:r>
            <a:endParaRPr lang="zh-CN" altLang="en-US" sz="4000" b="1" dirty="0">
              <a:solidFill>
                <a:srgbClr val="FF0000"/>
              </a:solidFill>
            </a:endParaRPr>
          </a:p>
        </p:txBody>
      </p:sp>
      <p:sp>
        <p:nvSpPr>
          <p:cNvPr id="93" name="TextBox 92"/>
          <p:cNvSpPr txBox="1"/>
          <p:nvPr/>
        </p:nvSpPr>
        <p:spPr>
          <a:xfrm>
            <a:off x="7650148" y="777269"/>
            <a:ext cx="470000" cy="707886"/>
          </a:xfrm>
          <a:prstGeom prst="rect">
            <a:avLst/>
          </a:prstGeom>
          <a:noFill/>
        </p:spPr>
        <p:txBody>
          <a:bodyPr wrap="none" rtlCol="0">
            <a:spAutoFit/>
          </a:bodyPr>
          <a:lstStyle/>
          <a:p>
            <a:r>
              <a:rPr lang="en-US" altLang="zh-CN" sz="4000" b="1" dirty="0">
                <a:solidFill>
                  <a:srgbClr val="FF0000"/>
                </a:solidFill>
              </a:rPr>
              <a:t>_</a:t>
            </a:r>
            <a:endParaRPr lang="zh-CN" altLang="en-US" sz="4000" b="1" dirty="0">
              <a:solidFill>
                <a:srgbClr val="FF0000"/>
              </a:solidFill>
            </a:endParaRPr>
          </a:p>
        </p:txBody>
      </p:sp>
      <p:sp>
        <p:nvSpPr>
          <p:cNvPr id="95" name="Text Box 75"/>
          <p:cNvSpPr txBox="1">
            <a:spLocks noChangeArrowheads="1"/>
          </p:cNvSpPr>
          <p:nvPr/>
        </p:nvSpPr>
        <p:spPr bwMode="auto">
          <a:xfrm>
            <a:off x="7765904" y="5442331"/>
            <a:ext cx="2478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800" b="1" dirty="0" smtClean="0">
                <a:solidFill>
                  <a:srgbClr val="0000FF"/>
                </a:solidFill>
                <a:latin typeface="Times New Roman" panose="02020603050405020304" pitchFamily="18" charset="0"/>
                <a:cs typeface="Times New Roman" panose="02020603050405020304" pitchFamily="18" charset="0"/>
              </a:rPr>
              <a:t>或</a:t>
            </a:r>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zh-CN" altLang="en-US" sz="2800" b="1" dirty="0" smtClean="0">
                <a:solidFill>
                  <a:srgbClr val="0000FF"/>
                </a:solidFill>
                <a:latin typeface="Times New Roman" panose="02020603050405020304" pitchFamily="18" charset="0"/>
                <a:cs typeface="Times New Roman" panose="02020603050405020304" pitchFamily="18" charset="0"/>
              </a:rPr>
              <a:t>稀</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r>
              <a:rPr lang="en-US" altLang="zh-CN" sz="2800" b="1" dirty="0" smtClean="0">
                <a:solidFill>
                  <a:srgbClr val="0000FF"/>
                </a:solidFill>
                <a:latin typeface="Times New Roman" panose="02020603050405020304" pitchFamily="18" charset="0"/>
                <a:cs typeface="Times New Roman" panose="02020603050405020304" pitchFamily="18" charset="0"/>
              </a:rPr>
              <a:t>)</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341784155"/>
              </p:ext>
            </p:extLst>
          </p:nvPr>
        </p:nvGraphicFramePr>
        <p:xfrm>
          <a:off x="3214886" y="5971778"/>
          <a:ext cx="6734175" cy="914400"/>
        </p:xfrm>
        <a:graphic>
          <a:graphicData uri="http://schemas.openxmlformats.org/presentationml/2006/ole">
            <mc:AlternateContent xmlns:mc="http://schemas.openxmlformats.org/markup-compatibility/2006">
              <mc:Choice xmlns:v="urn:schemas-microsoft-com:vml" Requires="v">
                <p:oleObj spid="_x0000_s135176" name="文档" r:id="rId3" imgW="6827857" imgH="935110" progId="Word.Document.12">
                  <p:embed/>
                </p:oleObj>
              </mc:Choice>
              <mc:Fallback>
                <p:oleObj name="文档" r:id="rId3" imgW="6827857" imgH="935110" progId="Word.Document.12">
                  <p:embed/>
                  <p:pic>
                    <p:nvPicPr>
                      <p:cNvPr id="0" name="对象 16"/>
                      <p:cNvPicPr>
                        <a:picLocks noChangeAspect="1" noChangeArrowheads="1"/>
                      </p:cNvPicPr>
                      <p:nvPr/>
                    </p:nvPicPr>
                    <p:blipFill>
                      <a:blip r:embed="rId4"/>
                      <a:srcRect/>
                      <a:stretch>
                        <a:fillRect/>
                      </a:stretch>
                    </p:blipFill>
                    <p:spPr bwMode="auto">
                      <a:xfrm>
                        <a:off x="3214886" y="5971778"/>
                        <a:ext cx="6734175"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052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 calcmode="lin" valueType="num">
                                      <p:cBhvr additive="base">
                                        <p:cTn id="20" dur="500" fill="hold"/>
                                        <p:tgtEl>
                                          <p:spTgt spid="82"/>
                                        </p:tgtEl>
                                        <p:attrNameLst>
                                          <p:attrName>ppt_x</p:attrName>
                                        </p:attrNameLst>
                                      </p:cBhvr>
                                      <p:tavLst>
                                        <p:tav tm="0">
                                          <p:val>
                                            <p:strVal val="1+#ppt_w/2"/>
                                          </p:val>
                                        </p:tav>
                                        <p:tav tm="100000">
                                          <p:val>
                                            <p:strVal val="#ppt_x"/>
                                          </p:val>
                                        </p:tav>
                                      </p:tavLst>
                                    </p:anim>
                                    <p:anim calcmode="lin" valueType="num">
                                      <p:cBhvr additive="base">
                                        <p:cTn id="21" dur="500" fill="hold"/>
                                        <p:tgtEl>
                                          <p:spTgt spid="8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slide(fromBottom)">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slide(fromBottom)">
                                      <p:cBhvr>
                                        <p:cTn id="30" dur="500"/>
                                        <p:tgtEl>
                                          <p:spTgt spid="66"/>
                                        </p:tgtEl>
                                      </p:cBhvr>
                                    </p:animEffect>
                                  </p:childTnLst>
                                </p:cTn>
                              </p:par>
                            </p:childTnLst>
                          </p:cTn>
                        </p:par>
                        <p:par>
                          <p:cTn id="31" fill="hold">
                            <p:stCondLst>
                              <p:cond delay="1000"/>
                            </p:stCondLst>
                            <p:childTnLst>
                              <p:par>
                                <p:cTn id="32" presetID="12" presetClass="entr" presetSubtype="8"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slide(fromLeft)">
                                      <p:cBhvr>
                                        <p:cTn id="34" dur="500"/>
                                        <p:tgtEl>
                                          <p:spTgt spid="57"/>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slide(fromBottom)">
                                      <p:cBhvr>
                                        <p:cTn id="38" dur="500"/>
                                        <p:tgtEl>
                                          <p:spTgt spid="71"/>
                                        </p:tgtEl>
                                      </p:cBhvr>
                                    </p:animEffect>
                                  </p:childTnLst>
                                </p:cTn>
                              </p:par>
                            </p:childTnLst>
                          </p:cTn>
                        </p:par>
                        <p:par>
                          <p:cTn id="39" fill="hold">
                            <p:stCondLst>
                              <p:cond delay="3000"/>
                            </p:stCondLst>
                            <p:childTnLst>
                              <p:par>
                                <p:cTn id="40" presetID="1" presetClass="entr" presetSubtype="0" fill="hold" grpId="0" nodeType="afterEffect">
                                  <p:stCondLst>
                                    <p:cond delay="0"/>
                                  </p:stCondLst>
                                  <p:childTnLst>
                                    <p:set>
                                      <p:cBhvr>
                                        <p:cTn id="41" dur="1" fill="hold">
                                          <p:stCondLst>
                                            <p:cond delay="499"/>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slide(fromTop)">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slide(fromLeft)">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slide(fromLeft)">
                                      <p:cBhvr>
                                        <p:cTn id="56" dur="500"/>
                                        <p:tgtEl>
                                          <p:spTgt spid="69"/>
                                        </p:tgtEl>
                                      </p:cBhvr>
                                    </p:animEffect>
                                  </p:childTnLst>
                                </p:cTn>
                              </p:par>
                            </p:childTnLst>
                          </p:cTn>
                        </p:par>
                        <p:par>
                          <p:cTn id="57" fill="hold">
                            <p:stCondLst>
                              <p:cond delay="1000"/>
                            </p:stCondLst>
                            <p:childTnLst>
                              <p:par>
                                <p:cTn id="58" presetID="18" presetClass="entr" presetSubtype="6"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strips(downRight)">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2"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slide(fromRight)">
                                      <p:cBhvr>
                                        <p:cTn id="65" dur="500"/>
                                        <p:tgtEl>
                                          <p:spTgt spid="61"/>
                                        </p:tgtEl>
                                      </p:cBhvr>
                                    </p:animEffect>
                                  </p:childTnLst>
                                </p:cTn>
                              </p:par>
                            </p:childTnLst>
                          </p:cTn>
                        </p:par>
                        <p:par>
                          <p:cTn id="66" fill="hold">
                            <p:stCondLst>
                              <p:cond delay="1000"/>
                            </p:stCondLst>
                            <p:childTnLst>
                              <p:par>
                                <p:cTn id="67" presetID="12" presetClass="entr" presetSubtype="2"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slide(fromRight)">
                                      <p:cBhvr>
                                        <p:cTn id="69" dur="500"/>
                                        <p:tgtEl>
                                          <p:spTgt spid="58"/>
                                        </p:tgtEl>
                                      </p:cBhvr>
                                    </p:animEffect>
                                  </p:childTnLst>
                                </p:cTn>
                              </p:par>
                            </p:childTnLst>
                          </p:cTn>
                        </p:par>
                        <p:par>
                          <p:cTn id="70" fill="hold">
                            <p:stCondLst>
                              <p:cond delay="2000"/>
                            </p:stCondLst>
                            <p:childTnLst>
                              <p:par>
                                <p:cTn id="71" presetID="12" presetClass="entr" presetSubtype="4"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slide(fromBottom)">
                                      <p:cBhvr>
                                        <p:cTn id="73" dur="500"/>
                                        <p:tgtEl>
                                          <p:spTgt spid="60"/>
                                        </p:tgtEl>
                                      </p:cBhvr>
                                    </p:animEffect>
                                  </p:childTnLst>
                                </p:cTn>
                              </p:par>
                            </p:childTnLst>
                          </p:cTn>
                        </p:par>
                        <p:par>
                          <p:cTn id="74" fill="hold">
                            <p:stCondLst>
                              <p:cond delay="3000"/>
                            </p:stCondLst>
                            <p:childTnLst>
                              <p:par>
                                <p:cTn id="75" presetID="12" presetClass="entr" presetSubtype="4" fill="hold" grpId="0" nodeType="after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slide(fromBottom)">
                                      <p:cBhvr>
                                        <p:cTn id="77" dur="500"/>
                                        <p:tgtEl>
                                          <p:spTgt spid="70"/>
                                        </p:tgtEl>
                                      </p:cBhvr>
                                    </p:animEffect>
                                  </p:childTnLst>
                                </p:cTn>
                              </p:par>
                            </p:childTnLst>
                          </p:cTn>
                        </p:par>
                        <p:par>
                          <p:cTn id="78" fill="hold">
                            <p:stCondLst>
                              <p:cond delay="4000"/>
                            </p:stCondLst>
                            <p:childTnLst>
                              <p:par>
                                <p:cTn id="79" presetID="23" presetClass="entr" presetSubtype="16"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p:cTn id="81" dur="500" fill="hold"/>
                                        <p:tgtEl>
                                          <p:spTgt spid="59"/>
                                        </p:tgtEl>
                                        <p:attrNameLst>
                                          <p:attrName>ppt_w</p:attrName>
                                        </p:attrNameLst>
                                      </p:cBhvr>
                                      <p:tavLst>
                                        <p:tav tm="0">
                                          <p:val>
                                            <p:fltVal val="0"/>
                                          </p:val>
                                        </p:tav>
                                        <p:tav tm="100000">
                                          <p:val>
                                            <p:strVal val="#ppt_w"/>
                                          </p:val>
                                        </p:tav>
                                      </p:tavLst>
                                    </p:anim>
                                    <p:anim calcmode="lin" valueType="num">
                                      <p:cBhvr>
                                        <p:cTn id="82"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2"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slide(fromRight)">
                                      <p:cBhvr>
                                        <p:cTn id="87" dur="500"/>
                                        <p:tgtEl>
                                          <p:spTgt spid="68"/>
                                        </p:tgtEl>
                                      </p:cBhvr>
                                    </p:animEffect>
                                  </p:childTnLst>
                                </p:cTn>
                              </p:par>
                            </p:childTnLst>
                          </p:cTn>
                        </p:par>
                        <p:par>
                          <p:cTn id="88" fill="hold">
                            <p:stCondLst>
                              <p:cond delay="1000"/>
                            </p:stCondLst>
                            <p:childTnLst>
                              <p:par>
                                <p:cTn id="89" presetID="18" presetClass="entr" presetSubtype="12" fill="hold" grpId="0"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strips(downLeft)">
                                      <p:cBhvr>
                                        <p:cTn id="91" dur="500"/>
                                        <p:tgtEl>
                                          <p:spTgt spid="74"/>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499"/>
                                          </p:stCondLst>
                                        </p:cTn>
                                        <p:tgtEl>
                                          <p:spTgt spid="76"/>
                                        </p:tgtEl>
                                        <p:attrNameLst>
                                          <p:attrName>style.visibility</p:attrName>
                                        </p:attrNameLst>
                                      </p:cBhvr>
                                      <p:to>
                                        <p:strVal val="visible"/>
                                      </p:to>
                                    </p:set>
                                  </p:childTnLst>
                                </p:cTn>
                              </p:par>
                            </p:childTnLst>
                          </p:cTn>
                        </p:par>
                        <p:par>
                          <p:cTn id="96" fill="hold">
                            <p:stCondLst>
                              <p:cond delay="500"/>
                            </p:stCondLst>
                            <p:childTnLst>
                              <p:par>
                                <p:cTn id="97" presetID="12" presetClass="entr" presetSubtype="4" fill="hold" grpId="0"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slide(fromBottom)">
                                      <p:cBhvr>
                                        <p:cTn id="99" dur="500"/>
                                        <p:tgtEl>
                                          <p:spTgt spid="72"/>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grpId="0" nodeType="click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slide(fromBottom)">
                                      <p:cBhvr>
                                        <p:cTn id="104" dur="500"/>
                                        <p:tgtEl>
                                          <p:spTgt spid="77"/>
                                        </p:tgtEl>
                                      </p:cBhvr>
                                    </p:animEffect>
                                  </p:childTnLst>
                                </p:cTn>
                              </p:par>
                            </p:childTnLst>
                          </p:cTn>
                        </p:par>
                        <p:par>
                          <p:cTn id="105" fill="hold">
                            <p:stCondLst>
                              <p:cond delay="500"/>
                            </p:stCondLst>
                            <p:childTnLst>
                              <p:par>
                                <p:cTn id="106" presetID="12" presetClass="entr" presetSubtype="4" fill="hold" grpId="0"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slide(fromBottom)">
                                      <p:cBhvr>
                                        <p:cTn id="108" dur="500"/>
                                        <p:tgtEl>
                                          <p:spTgt spid="73"/>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4" fill="hold" grpId="0" nodeType="click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slide(fromBottom)">
                                      <p:cBhvr>
                                        <p:cTn id="113" dur="500"/>
                                        <p:tgtEl>
                                          <p:spTgt spid="95"/>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blinds(horizontal)">
                                      <p:cBhvr>
                                        <p:cTn id="1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utoUpdateAnimBg="0"/>
      <p:bldP spid="60" grpId="0" autoUpdateAnimBg="0"/>
      <p:bldP spid="61" grpId="0" autoUpdateAnimBg="0"/>
      <p:bldP spid="62" grpId="0" autoUpdateAnimBg="0"/>
      <p:bldP spid="66" grpId="0" autoUpdateAnimBg="0"/>
      <p:bldP spid="67" grpId="0" autoUpdateAnimBg="0"/>
      <p:bldP spid="68" grpId="0" animBg="1"/>
      <p:bldP spid="69" grpId="0" animBg="1"/>
      <p:bldP spid="70" grpId="0" animBg="1"/>
      <p:bldP spid="71" grpId="0" animBg="1"/>
      <p:bldP spid="72" grpId="0" animBg="1"/>
      <p:bldP spid="73" grpId="0" animBg="1"/>
      <p:bldP spid="74" grpId="0" autoUpdateAnimBg="0"/>
      <p:bldP spid="75" grpId="0" autoUpdateAnimBg="0"/>
      <p:bldP spid="76" grpId="0" autoUpdateAnimBg="0"/>
      <p:bldP spid="77" grpId="0" autoUpdateAnimBg="0"/>
      <p:bldP spid="78" grpId="0" autoUpdateAnimBg="0"/>
      <p:bldP spid="9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
        <p:nvSpPr>
          <p:cNvPr id="2" name="椭圆 1"/>
          <p:cNvSpPr/>
          <p:nvPr/>
        </p:nvSpPr>
        <p:spPr bwMode="auto">
          <a:xfrm>
            <a:off x="3430910" y="405458"/>
            <a:ext cx="5328592" cy="864096"/>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499520" y="2043192"/>
            <a:ext cx="9268094" cy="2898770"/>
            <a:chOff x="499520" y="2043192"/>
            <a:chExt cx="9268094" cy="2898770"/>
          </a:xfrm>
        </p:grpSpPr>
        <p:grpSp>
          <p:nvGrpSpPr>
            <p:cNvPr id="46" name="组合 45"/>
            <p:cNvGrpSpPr/>
            <p:nvPr/>
          </p:nvGrpSpPr>
          <p:grpSpPr>
            <a:xfrm>
              <a:off x="499520" y="2043192"/>
              <a:ext cx="9239820" cy="2898770"/>
              <a:chOff x="499520" y="2043192"/>
              <a:chExt cx="9239820" cy="2898770"/>
            </a:xfrm>
          </p:grpSpPr>
          <p:grpSp>
            <p:nvGrpSpPr>
              <p:cNvPr id="23" name="组合 22"/>
              <p:cNvGrpSpPr/>
              <p:nvPr/>
            </p:nvGrpSpPr>
            <p:grpSpPr>
              <a:xfrm>
                <a:off x="499520" y="2043192"/>
                <a:ext cx="9239820" cy="2898770"/>
                <a:chOff x="499520" y="1755160"/>
                <a:chExt cx="9239820" cy="2898770"/>
              </a:xfrm>
            </p:grpSpPr>
            <p:grpSp>
              <p:nvGrpSpPr>
                <p:cNvPr id="8" name="组合 7"/>
                <p:cNvGrpSpPr/>
                <p:nvPr/>
              </p:nvGrpSpPr>
              <p:grpSpPr>
                <a:xfrm>
                  <a:off x="499520" y="1755160"/>
                  <a:ext cx="9239820" cy="2898770"/>
                  <a:chOff x="499520" y="1755160"/>
                  <a:chExt cx="9239820" cy="2898770"/>
                </a:xfrm>
              </p:grpSpPr>
              <p:pic>
                <p:nvPicPr>
                  <p:cNvPr id="1034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9520" y="1755160"/>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bwMode="auto">
                  <a:xfrm>
                    <a:off x="6018954" y="2903180"/>
                    <a:ext cx="3720386" cy="972613"/>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sp>
              <p:nvSpPr>
                <p:cNvPr id="24" name="矩形 23"/>
                <p:cNvSpPr/>
                <p:nvPr/>
              </p:nvSpPr>
              <p:spPr bwMode="auto">
                <a:xfrm>
                  <a:off x="1990750" y="3904179"/>
                  <a:ext cx="2304256" cy="64807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grpSp>
            <p:nvGrpSpPr>
              <p:cNvPr id="45" name="组合 44"/>
              <p:cNvGrpSpPr/>
              <p:nvPr/>
            </p:nvGrpSpPr>
            <p:grpSpPr>
              <a:xfrm>
                <a:off x="1414686" y="4221882"/>
                <a:ext cx="2877711" cy="547316"/>
                <a:chOff x="1414686" y="4221882"/>
                <a:chExt cx="2877711" cy="547316"/>
              </a:xfrm>
            </p:grpSpPr>
            <p:sp>
              <p:nvSpPr>
                <p:cNvPr id="22" name="矩形 21"/>
                <p:cNvSpPr/>
                <p:nvPr/>
              </p:nvSpPr>
              <p:spPr bwMode="auto">
                <a:xfrm>
                  <a:off x="1485914" y="4242076"/>
                  <a:ext cx="2776159" cy="527122"/>
                </a:xfrm>
                <a:prstGeom prst="rect">
                  <a:avLst/>
                </a:prstGeom>
                <a:ln w="190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6" name="矩形 25"/>
                <p:cNvSpPr/>
                <p:nvPr/>
              </p:nvSpPr>
              <p:spPr>
                <a:xfrm>
                  <a:off x="1414686" y="4221882"/>
                  <a:ext cx="2877711" cy="523220"/>
                </a:xfrm>
                <a:prstGeom prst="rect">
                  <a:avLst/>
                </a:prstGeom>
              </p:spPr>
              <p:txBody>
                <a:bodyPr wrap="none">
                  <a:spAutoFit/>
                </a:bodyPr>
                <a:lstStyle/>
                <a:p>
                  <a:r>
                    <a:rPr lang="zh-CN" altLang="en-US" sz="2800" kern="100" dirty="0" smtClean="0">
                      <a:latin typeface="Times New Roman"/>
                      <a:ea typeface="华文细黑"/>
                    </a:rPr>
                    <a:t>含</a:t>
                  </a:r>
                  <a:r>
                    <a:rPr lang="en-US" altLang="zh-CN" sz="2800" kern="100" dirty="0" smtClean="0">
                      <a:latin typeface="Times New Roman"/>
                      <a:ea typeface="华文细黑"/>
                    </a:rPr>
                    <a:t>Br</a:t>
                  </a:r>
                  <a:r>
                    <a:rPr lang="en-US" altLang="zh-CN" sz="2800" kern="100" baseline="-25000" dirty="0" smtClean="0">
                      <a:latin typeface="Times New Roman"/>
                      <a:ea typeface="华文细黑"/>
                    </a:rPr>
                    <a:t>2</a:t>
                  </a:r>
                  <a:r>
                    <a:rPr lang="zh-CN" altLang="en-US" sz="2800" kern="100" dirty="0" smtClean="0">
                      <a:latin typeface="Times New Roman"/>
                      <a:ea typeface="华文细黑"/>
                    </a:rPr>
                    <a:t>的</a:t>
                  </a:r>
                  <a:r>
                    <a:rPr lang="en-US" altLang="zh-CN" sz="2800" kern="100" dirty="0" smtClean="0">
                      <a:latin typeface="Times New Roman"/>
                      <a:ea typeface="华文细黑"/>
                    </a:rPr>
                    <a:t>CCl</a:t>
                  </a:r>
                  <a:r>
                    <a:rPr lang="en-US" altLang="zh-CN" sz="2800" kern="100" baseline="-25000" dirty="0" smtClean="0">
                      <a:latin typeface="Times New Roman"/>
                      <a:ea typeface="华文细黑"/>
                    </a:rPr>
                    <a:t>4</a:t>
                  </a:r>
                  <a:r>
                    <a:rPr lang="zh-CN" altLang="en-US" sz="2800" kern="100" dirty="0" smtClean="0">
                      <a:latin typeface="Times New Roman"/>
                      <a:ea typeface="华文细黑"/>
                    </a:rPr>
                    <a:t>溶液</a:t>
                  </a:r>
                  <a:endParaRPr lang="zh-CN" altLang="en-US" sz="2800" dirty="0"/>
                </a:p>
              </p:txBody>
            </p:sp>
          </p:grpSp>
        </p:grpSp>
        <p:pic>
          <p:nvPicPr>
            <p:cNvPr id="1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0510" t="41973" b="29013"/>
            <a:stretch/>
          </p:blipFill>
          <p:spPr bwMode="auto">
            <a:xfrm>
              <a:off x="6118783" y="2997746"/>
              <a:ext cx="3648831" cy="84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p:cNvSpPr/>
          <p:nvPr/>
        </p:nvSpPr>
        <p:spPr>
          <a:xfrm>
            <a:off x="349454" y="98976"/>
            <a:ext cx="11074344"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海水提取</a:t>
            </a:r>
            <a:r>
              <a:rPr lang="zh-CN" altLang="zh-CN" sz="2800" kern="100" dirty="0" smtClean="0">
                <a:latin typeface="Times New Roman"/>
                <a:ea typeface="华文细黑"/>
                <a:cs typeface="Times New Roman"/>
              </a:rPr>
              <a:t>溴</a:t>
            </a:r>
            <a:r>
              <a:rPr lang="zh-CN" altLang="en-US" sz="2800" b="1" kern="100" dirty="0" smtClean="0">
                <a:solidFill>
                  <a:srgbClr val="0000FF"/>
                </a:solidFill>
                <a:latin typeface="Times New Roman"/>
                <a:ea typeface="华文细黑"/>
                <a:cs typeface="Times New Roman"/>
              </a:rPr>
              <a:t>（溴被称为海洋元素，</a:t>
            </a:r>
            <a:r>
              <a:rPr lang="en-US" altLang="zh-CN" sz="2800" b="1" kern="100" dirty="0" smtClean="0">
                <a:solidFill>
                  <a:srgbClr val="0000FF"/>
                </a:solidFill>
                <a:latin typeface="Times New Roman"/>
                <a:ea typeface="华文细黑"/>
                <a:cs typeface="Times New Roman"/>
              </a:rPr>
              <a:t>90%</a:t>
            </a:r>
            <a:r>
              <a:rPr lang="zh-CN" altLang="en-US" sz="2800" b="1" kern="100" dirty="0" smtClean="0">
                <a:solidFill>
                  <a:srgbClr val="0000FF"/>
                </a:solidFill>
                <a:latin typeface="Times New Roman"/>
                <a:ea typeface="华文细黑"/>
                <a:cs typeface="Times New Roman"/>
              </a:rPr>
              <a:t>以上的溴来源于海洋）</a:t>
            </a:r>
            <a:endParaRPr lang="zh-CN" altLang="zh-CN" sz="2800" b="1" kern="100" dirty="0">
              <a:solidFill>
                <a:srgbClr val="0000FF"/>
              </a:solidFill>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sp>
        <p:nvSpPr>
          <p:cNvPr id="4" name="矩形 3"/>
          <p:cNvSpPr/>
          <p:nvPr/>
        </p:nvSpPr>
        <p:spPr>
          <a:xfrm>
            <a:off x="5422581" y="1269554"/>
            <a:ext cx="4489049" cy="523220"/>
          </a:xfrm>
          <a:prstGeom prst="rect">
            <a:avLst/>
          </a:prstGeom>
        </p:spPr>
        <p:txBody>
          <a:bodyPr wrap="none">
            <a:spAutoFit/>
          </a:bodyPr>
          <a:lstStyle/>
          <a:p>
            <a:r>
              <a:rPr lang="en-US" altLang="zh-CN" sz="2800" b="1" kern="100" dirty="0">
                <a:solidFill>
                  <a:srgbClr val="0000FF"/>
                </a:solidFill>
                <a:latin typeface="Times New Roman"/>
                <a:ea typeface="华文细黑"/>
              </a:rPr>
              <a:t>2NaBr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Cl</a:t>
            </a:r>
            <a:r>
              <a:rPr lang="en-US" altLang="zh-CN" sz="2800" b="1" kern="100" baseline="-25000" dirty="0">
                <a:solidFill>
                  <a:srgbClr val="0000FF"/>
                </a:solidFill>
                <a:latin typeface="Times New Roman"/>
                <a:ea typeface="华文细黑"/>
              </a:rPr>
              <a:t>2</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=Br</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rPr>
              <a:t>2NaCl</a:t>
            </a:r>
            <a:endParaRPr lang="zh-CN" altLang="en-US" sz="2800" b="1" dirty="0">
              <a:solidFill>
                <a:srgbClr val="0000FF"/>
              </a:solidFill>
            </a:endParaRPr>
          </a:p>
        </p:txBody>
      </p:sp>
      <p:sp>
        <p:nvSpPr>
          <p:cNvPr id="6" name="矩形 5"/>
          <p:cNvSpPr/>
          <p:nvPr/>
        </p:nvSpPr>
        <p:spPr>
          <a:xfrm>
            <a:off x="9335566" y="2315129"/>
            <a:ext cx="2738250" cy="523220"/>
          </a:xfrm>
          <a:prstGeom prst="rect">
            <a:avLst/>
          </a:prstGeom>
        </p:spPr>
        <p:txBody>
          <a:bodyPr wrap="none">
            <a:spAutoFit/>
          </a:bodyPr>
          <a:lstStyle/>
          <a:p>
            <a:r>
              <a:rPr lang="en-US" altLang="zh-CN" sz="2800" b="1" kern="100" dirty="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的稀溶液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7" name="矩形 6"/>
          <p:cNvSpPr/>
          <p:nvPr/>
        </p:nvSpPr>
        <p:spPr>
          <a:xfrm>
            <a:off x="6311230" y="5786894"/>
            <a:ext cx="568649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=2HBr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endParaRPr lang="zh-CN" altLang="en-US" sz="2800" b="1" dirty="0">
              <a:solidFill>
                <a:srgbClr val="0000FF"/>
              </a:solidFill>
            </a:endParaRPr>
          </a:p>
        </p:txBody>
      </p:sp>
      <p:sp>
        <p:nvSpPr>
          <p:cNvPr id="2" name="矩形 1"/>
          <p:cNvSpPr/>
          <p:nvPr/>
        </p:nvSpPr>
        <p:spPr bwMode="auto">
          <a:xfrm>
            <a:off x="6815286" y="4581922"/>
            <a:ext cx="720080" cy="64807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bwMode="auto">
          <a:xfrm>
            <a:off x="7928414" y="3029446"/>
            <a:ext cx="111008" cy="877982"/>
          </a:xfrm>
          <a:prstGeom prst="rect">
            <a:avLst/>
          </a:prstGeom>
          <a:solidFill>
            <a:schemeClr val="bg1"/>
          </a:solidFill>
          <a:ln w="31750">
            <a:noFill/>
            <a:miter lim="800000"/>
            <a:headEnd/>
            <a:tailEnd/>
          </a:ln>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TextBox 2"/>
          <p:cNvSpPr txBox="1"/>
          <p:nvPr/>
        </p:nvSpPr>
        <p:spPr>
          <a:xfrm>
            <a:off x="7469349" y="4131871"/>
            <a:ext cx="1866217" cy="954107"/>
          </a:xfrm>
          <a:prstGeom prst="rect">
            <a:avLst/>
          </a:prstGeom>
          <a:solidFill>
            <a:schemeClr val="bg1"/>
          </a:solidFill>
          <a:ln>
            <a:solidFill>
              <a:schemeClr val="tx1"/>
            </a:solidFill>
          </a:ln>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zh-CN" altLang="en-US" sz="2800" b="1" dirty="0" smtClean="0">
                <a:solidFill>
                  <a:srgbClr val="0000FF"/>
                </a:solidFill>
                <a:latin typeface="Times New Roman" panose="02020603050405020304" pitchFamily="18" charset="0"/>
                <a:cs typeface="Times New Roman" panose="02020603050405020304" pitchFamily="18" charset="0"/>
              </a:rPr>
              <a:t>水溶液</a:t>
            </a:r>
            <a:endParaRPr lang="en-US" altLang="zh-CN" sz="2800" b="1" dirty="0" smtClean="0">
              <a:solidFill>
                <a:srgbClr val="0000FF"/>
              </a:solidFill>
              <a:latin typeface="Times New Roman" panose="02020603050405020304" pitchFamily="18" charset="0"/>
              <a:cs typeface="Times New Roman" panose="02020603050405020304" pitchFamily="18" charset="0"/>
            </a:endParaRP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吸收</a:t>
            </a:r>
            <a:r>
              <a:rPr lang="en-US" altLang="zh-CN" sz="2800" b="1" dirty="0" smtClean="0">
                <a:solidFill>
                  <a:srgbClr val="0000FF"/>
                </a:solidFill>
                <a:latin typeface="Times New Roman" panose="02020603050405020304" pitchFamily="18" charset="0"/>
                <a:cs typeface="Times New Roman" panose="02020603050405020304" pitchFamily="18" charset="0"/>
              </a:rPr>
              <a:t>Br</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1" name="矩形 10"/>
          <p:cNvSpPr/>
          <p:nvPr/>
        </p:nvSpPr>
        <p:spPr>
          <a:xfrm>
            <a:off x="4738445" y="3645818"/>
            <a:ext cx="2724913"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a:t>
            </a:r>
            <a:r>
              <a:rPr lang="zh-CN" altLang="en-US" sz="2800" b="1" kern="100" dirty="0" smtClean="0">
                <a:solidFill>
                  <a:srgbClr val="FF0000"/>
                </a:solidFill>
                <a:latin typeface="Times New Roman"/>
                <a:ea typeface="华文细黑"/>
              </a:rPr>
              <a:t>的</a:t>
            </a:r>
            <a:r>
              <a:rPr lang="zh-CN" altLang="en-US" sz="2800" b="1" kern="100" dirty="0">
                <a:solidFill>
                  <a:srgbClr val="FF0000"/>
                </a:solidFill>
                <a:latin typeface="Times New Roman"/>
                <a:ea typeface="华文细黑"/>
              </a:rPr>
              <a:t>浓</a:t>
            </a:r>
            <a:r>
              <a:rPr lang="zh-CN" altLang="en-US" sz="2800" b="1" kern="100" dirty="0" smtClean="0">
                <a:solidFill>
                  <a:srgbClr val="FF0000"/>
                </a:solidFill>
                <a:latin typeface="Times New Roman"/>
                <a:ea typeface="华文细黑"/>
              </a:rPr>
              <a:t>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28" name="矩形 27"/>
          <p:cNvSpPr/>
          <p:nvPr/>
        </p:nvSpPr>
        <p:spPr>
          <a:xfrm>
            <a:off x="1865513" y="4949500"/>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蒸馏</a:t>
            </a:r>
            <a:endParaRPr lang="zh-CN" altLang="en-US" sz="2800" b="1" dirty="0">
              <a:solidFill>
                <a:srgbClr val="FF0000"/>
              </a:solidFill>
            </a:endParaRPr>
          </a:p>
        </p:txBody>
      </p:sp>
      <p:sp>
        <p:nvSpPr>
          <p:cNvPr id="31" name="矩形 30"/>
          <p:cNvSpPr/>
          <p:nvPr/>
        </p:nvSpPr>
        <p:spPr>
          <a:xfrm>
            <a:off x="334566" y="3429794"/>
            <a:ext cx="41684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2HBr</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cxnSp>
        <p:nvCxnSpPr>
          <p:cNvPr id="32" name="直接箭头连接符 31"/>
          <p:cNvCxnSpPr/>
          <p:nvPr/>
        </p:nvCxnSpPr>
        <p:spPr>
          <a:xfrm flipH="1" flipV="1">
            <a:off x="3142878" y="3907428"/>
            <a:ext cx="1224136" cy="242446"/>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063060" y="1792774"/>
            <a:ext cx="1112266" cy="339831"/>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402457" y="5211110"/>
            <a:ext cx="588956" cy="575784"/>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2" name="任意多边形 41"/>
          <p:cNvSpPr/>
          <p:nvPr/>
        </p:nvSpPr>
        <p:spPr bwMode="auto">
          <a:xfrm>
            <a:off x="4700209" y="2846846"/>
            <a:ext cx="1050666" cy="830672"/>
          </a:xfrm>
          <a:custGeom>
            <a:avLst/>
            <a:gdLst>
              <a:gd name="connsiteX0" fmla="*/ 0 w 1050666"/>
              <a:gd name="connsiteY0" fmla="*/ 0 h 769257"/>
              <a:gd name="connsiteX1" fmla="*/ 986971 w 1050666"/>
              <a:gd name="connsiteY1" fmla="*/ 449943 h 769257"/>
              <a:gd name="connsiteX2" fmla="*/ 870857 w 1050666"/>
              <a:gd name="connsiteY2" fmla="*/ 769257 h 769257"/>
            </a:gdLst>
            <a:ahLst/>
            <a:cxnLst>
              <a:cxn ang="0">
                <a:pos x="connsiteX0" y="connsiteY0"/>
              </a:cxn>
              <a:cxn ang="0">
                <a:pos x="connsiteX1" y="connsiteY1"/>
              </a:cxn>
              <a:cxn ang="0">
                <a:pos x="connsiteX2" y="connsiteY2"/>
              </a:cxn>
            </a:cxnLst>
            <a:rect l="l" t="t" r="r" b="b"/>
            <a:pathLst>
              <a:path w="1050666" h="769257">
                <a:moveTo>
                  <a:pt x="0" y="0"/>
                </a:moveTo>
                <a:cubicBezTo>
                  <a:pt x="420914" y="160867"/>
                  <a:pt x="841828" y="321734"/>
                  <a:pt x="986971" y="449943"/>
                </a:cubicBezTo>
                <a:cubicBezTo>
                  <a:pt x="1132114" y="578153"/>
                  <a:pt x="1001485" y="673705"/>
                  <a:pt x="870857" y="769257"/>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5" name="矩形 4"/>
          <p:cNvSpPr/>
          <p:nvPr/>
        </p:nvSpPr>
        <p:spPr>
          <a:xfrm>
            <a:off x="1918742" y="1754446"/>
            <a:ext cx="2781467" cy="523220"/>
          </a:xfrm>
          <a:prstGeom prst="rect">
            <a:avLst/>
          </a:prstGeom>
        </p:spPr>
        <p:txBody>
          <a:bodyPr wrap="none">
            <a:spAutoFit/>
          </a:bodyPr>
          <a:lstStyle/>
          <a:p>
            <a:r>
              <a:rPr lang="en-US" altLang="zh-CN" sz="2800" b="1" kern="100" dirty="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含</a:t>
            </a:r>
            <a:r>
              <a:rPr lang="en-US" altLang="zh-CN" sz="2800" b="1" kern="100" dirty="0" smtClean="0">
                <a:solidFill>
                  <a:srgbClr val="FF0000"/>
                </a:solidFill>
                <a:latin typeface="Times New Roman"/>
                <a:ea typeface="华文细黑"/>
              </a:rPr>
              <a:t>Br </a:t>
            </a:r>
            <a:r>
              <a:rPr lang="en-US" altLang="zh-CN" sz="2800" b="1" kern="100" baseline="300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的稀溶液</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44" name="矩形 43"/>
          <p:cNvSpPr/>
          <p:nvPr/>
        </p:nvSpPr>
        <p:spPr>
          <a:xfrm>
            <a:off x="3142878" y="3007048"/>
            <a:ext cx="2377574" cy="523220"/>
          </a:xfrm>
          <a:prstGeom prst="rect">
            <a:avLst/>
          </a:prstGeom>
        </p:spPr>
        <p:txBody>
          <a:bodyPr wrap="none">
            <a:spAutoFit/>
          </a:bodyPr>
          <a:lstStyle/>
          <a:p>
            <a:r>
              <a:rPr lang="zh-CN" altLang="en-US" sz="2800" b="1" kern="10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Br</a:t>
            </a:r>
            <a:r>
              <a:rPr lang="zh-CN" altLang="en-US" sz="2800" b="1" kern="100" dirty="0" smtClean="0">
                <a:solidFill>
                  <a:srgbClr val="0000FF"/>
                </a:solidFill>
                <a:latin typeface="Times New Roman"/>
                <a:ea typeface="华文细黑"/>
              </a:rPr>
              <a:t>的富集”</a:t>
            </a:r>
            <a:endParaRPr lang="zh-CN" altLang="en-US" sz="2800" b="1" dirty="0">
              <a:solidFill>
                <a:srgbClr val="0000FF"/>
              </a:solidFill>
            </a:endParaRPr>
          </a:p>
        </p:txBody>
      </p:sp>
      <p:cxnSp>
        <p:nvCxnSpPr>
          <p:cNvPr id="50" name="直接箭头连接符 49"/>
          <p:cNvCxnSpPr/>
          <p:nvPr/>
        </p:nvCxnSpPr>
        <p:spPr>
          <a:xfrm>
            <a:off x="7966650" y="2954204"/>
            <a:ext cx="0" cy="115212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797914" y="4798775"/>
            <a:ext cx="0" cy="8632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341340" y="5714886"/>
            <a:ext cx="765000" cy="526616"/>
            <a:chOff x="2341340" y="5714886"/>
            <a:chExt cx="765000" cy="526616"/>
          </a:xfrm>
        </p:grpSpPr>
        <p:sp>
          <p:nvSpPr>
            <p:cNvPr id="57" name="矩形 56"/>
            <p:cNvSpPr/>
            <p:nvPr/>
          </p:nvSpPr>
          <p:spPr>
            <a:xfrm>
              <a:off x="2442375" y="5714886"/>
              <a:ext cx="663964" cy="523220"/>
            </a:xfrm>
            <a:prstGeom prst="rect">
              <a:avLst/>
            </a:prstGeom>
          </p:spPr>
          <p:txBody>
            <a:bodyPr wrap="none">
              <a:spAutoFit/>
            </a:bodyPr>
            <a:lstStyle/>
            <a:p>
              <a:r>
                <a:rPr lang="en-US" altLang="zh-CN" sz="2800" kern="100" dirty="0" smtClean="0">
                  <a:latin typeface="Times New Roman"/>
                  <a:ea typeface="华文细黑"/>
                </a:rPr>
                <a:t>Br</a:t>
              </a:r>
              <a:r>
                <a:rPr lang="en-US" altLang="zh-CN" sz="2800" kern="100" baseline="-25000" dirty="0" smtClean="0">
                  <a:latin typeface="Times New Roman"/>
                  <a:ea typeface="华文细黑"/>
                </a:rPr>
                <a:t>2</a:t>
              </a:r>
              <a:endParaRPr lang="zh-CN" altLang="en-US" sz="2800" dirty="0"/>
            </a:p>
          </p:txBody>
        </p:sp>
        <p:sp>
          <p:nvSpPr>
            <p:cNvPr id="58" name="矩形 57"/>
            <p:cNvSpPr/>
            <p:nvPr/>
          </p:nvSpPr>
          <p:spPr bwMode="auto">
            <a:xfrm>
              <a:off x="2341340" y="5714886"/>
              <a:ext cx="765000" cy="526616"/>
            </a:xfrm>
            <a:prstGeom prst="rect">
              <a:avLst/>
            </a:prstGeom>
            <a:ln w="190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sp>
        <p:nvSpPr>
          <p:cNvPr id="38" name="矩形 37"/>
          <p:cNvSpPr/>
          <p:nvPr/>
        </p:nvSpPr>
        <p:spPr>
          <a:xfrm>
            <a:off x="4168230" y="4855440"/>
            <a:ext cx="902811" cy="523220"/>
          </a:xfrm>
          <a:prstGeom prst="rect">
            <a:avLst/>
          </a:prstGeom>
        </p:spPr>
        <p:txBody>
          <a:bodyPr wrap="none">
            <a:spAutoFit/>
          </a:bodyPr>
          <a:lstStyle/>
          <a:p>
            <a:r>
              <a:rPr lang="zh-CN" altLang="en-US" sz="2800" b="1" kern="100" dirty="0">
                <a:solidFill>
                  <a:srgbClr val="FF0000"/>
                </a:solidFill>
                <a:latin typeface="Times New Roman"/>
                <a:ea typeface="华文细黑"/>
              </a:rPr>
              <a:t>萃取</a:t>
            </a:r>
            <a:endParaRPr lang="zh-CN" altLang="en-US" sz="2800" b="1" dirty="0">
              <a:solidFill>
                <a:srgbClr val="FF0000"/>
              </a:solidFill>
            </a:endParaRPr>
          </a:p>
        </p:txBody>
      </p:sp>
    </p:spTree>
    <p:extLst>
      <p:ext uri="{BB962C8B-B14F-4D97-AF65-F5344CB8AC3E}">
        <p14:creationId xmlns:p14="http://schemas.microsoft.com/office/powerpoint/2010/main" val="291005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wipe(down)">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1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10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10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linds(horizontal)">
                                      <p:cBhvr>
                                        <p:cTn id="61" dur="10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blinds(horizontal)">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linds(horizontal)">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down)">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blinds(horizontal)">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blinds(horizontal)">
                                      <p:cBhvr>
                                        <p:cTn id="91" dur="500"/>
                                        <p:tgtEl>
                                          <p:spTgt spid="3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up)">
                                      <p:cBhvr>
                                        <p:cTn id="96" dur="500"/>
                                        <p:tgtEl>
                                          <p:spTgt spid="5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wipe(left)">
                                      <p:cBhvr>
                                        <p:cTn id="101" dur="500"/>
                                        <p:tgtEl>
                                          <p:spTgt spid="5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blinds(horizontal)">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animBg="1"/>
      <p:bldP spid="11" grpId="0"/>
      <p:bldP spid="28" grpId="0"/>
      <p:bldP spid="31" grpId="0"/>
      <p:bldP spid="42" grpId="0" animBg="1"/>
      <p:bldP spid="5" grpId="0"/>
      <p:bldP spid="44"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60651" y="1485578"/>
            <a:ext cx="11525094" cy="4142642"/>
            <a:chOff x="260651" y="1485578"/>
            <a:chExt cx="11525094" cy="4142642"/>
          </a:xfrm>
        </p:grpSpPr>
        <p:grpSp>
          <p:nvGrpSpPr>
            <p:cNvPr id="19" name="组合 18"/>
            <p:cNvGrpSpPr/>
            <p:nvPr/>
          </p:nvGrpSpPr>
          <p:grpSpPr>
            <a:xfrm>
              <a:off x="260651" y="1485578"/>
              <a:ext cx="11525094" cy="4142642"/>
              <a:chOff x="260651" y="1485578"/>
              <a:chExt cx="11525094" cy="4142642"/>
            </a:xfrm>
          </p:grpSpPr>
          <p:pic>
            <p:nvPicPr>
              <p:cNvPr id="5" name="图片 9" descr="image020.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651" y="1485578"/>
                <a:ext cx="11525094" cy="41426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8875052" y="4015160"/>
                <a:ext cx="663964" cy="523220"/>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Cl</a:t>
                </a:r>
                <a:r>
                  <a:rPr lang="en-US" altLang="zh-CN" sz="2800" b="1" baseline="-25000" dirty="0" smtClean="0">
                    <a:latin typeface="Times New Roman" panose="02020603050405020304" pitchFamily="18" charset="0"/>
                    <a:cs typeface="Times New Roman" panose="02020603050405020304" pitchFamily="18" charset="0"/>
                  </a:rPr>
                  <a:t>2</a:t>
                </a:r>
                <a:endParaRPr lang="zh-CN" altLang="en-US" sz="2800" b="1" baseline="-25000" dirty="0">
                  <a:latin typeface="Times New Roman" panose="02020603050405020304" pitchFamily="18" charset="0"/>
                  <a:cs typeface="Times New Roman" panose="02020603050405020304" pitchFamily="18" charset="0"/>
                </a:endParaRPr>
              </a:p>
            </p:txBody>
          </p:sp>
        </p:grpSp>
        <p:cxnSp>
          <p:nvCxnSpPr>
            <p:cNvPr id="3" name="直接连接符 2"/>
            <p:cNvCxnSpPr/>
            <p:nvPr/>
          </p:nvCxnSpPr>
          <p:spPr>
            <a:xfrm flipH="1">
              <a:off x="8831510" y="4077866"/>
              <a:ext cx="144016" cy="5040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34566" y="189434"/>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sp>
        <p:nvSpPr>
          <p:cNvPr id="9" name="矩形 8"/>
          <p:cNvSpPr/>
          <p:nvPr/>
        </p:nvSpPr>
        <p:spPr>
          <a:xfrm>
            <a:off x="5557768" y="5839157"/>
            <a:ext cx="4641332" cy="737510"/>
          </a:xfrm>
          <a:prstGeom prst="rect">
            <a:avLst/>
          </a:prstGeom>
        </p:spPr>
        <p:txBody>
          <a:bodyPr wrap="square">
            <a:spAutoFit/>
          </a:bodyPr>
          <a:lstStyle/>
          <a:p>
            <a:pPr algn="just">
              <a:lnSpc>
                <a:spcPct val="150000"/>
              </a:lnSpc>
              <a:spcAft>
                <a:spcPts val="0"/>
              </a:spcAft>
            </a:pPr>
            <a:r>
              <a:rPr lang="zh-CN" altLang="en-US" sz="3200" b="1" kern="100" dirty="0" smtClean="0">
                <a:solidFill>
                  <a:srgbClr val="0000FF"/>
                </a:solidFill>
                <a:latin typeface="Times New Roman"/>
                <a:ea typeface="华文细黑"/>
                <a:cs typeface="Courier New"/>
              </a:rPr>
              <a:t>或</a:t>
            </a:r>
            <a:r>
              <a:rPr lang="en-US" altLang="zh-CN" sz="3200" b="1" kern="100" dirty="0" smtClean="0">
                <a:solidFill>
                  <a:srgbClr val="0000FF"/>
                </a:solidFill>
                <a:latin typeface="Times New Roman"/>
                <a:ea typeface="华文细黑"/>
                <a:cs typeface="Courier New"/>
              </a:rPr>
              <a:t>Cl</a:t>
            </a:r>
            <a:r>
              <a:rPr lang="en-US" altLang="zh-CN" sz="3200" b="1" kern="100" baseline="-25000" dirty="0" smtClean="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2I</a:t>
            </a:r>
            <a:r>
              <a:rPr lang="zh-CN" altLang="zh-CN" sz="3200" b="1" kern="100" baseline="30000" dirty="0">
                <a:solidFill>
                  <a:srgbClr val="0000FF"/>
                </a:solidFill>
                <a:latin typeface="Times New Roman"/>
                <a:ea typeface="华文细黑"/>
                <a:cs typeface="Times New Roman"/>
              </a:rPr>
              <a:t>－</a:t>
            </a:r>
            <a:r>
              <a:rPr lang="en-US" altLang="zh-CN" sz="3200" b="1" kern="100" spc="-80" dirty="0">
                <a:solidFill>
                  <a:srgbClr val="0000FF"/>
                </a:solidFill>
                <a:latin typeface="Times New Roman"/>
                <a:ea typeface="华文细黑"/>
                <a:cs typeface="Courier New"/>
              </a:rPr>
              <a:t>==</a:t>
            </a:r>
            <a:r>
              <a:rPr lang="en-US" altLang="zh-CN" sz="3200" b="1" kern="100" dirty="0">
                <a:solidFill>
                  <a:srgbClr val="0000FF"/>
                </a:solidFill>
                <a:latin typeface="Times New Roman"/>
                <a:ea typeface="华文细黑"/>
                <a:cs typeface="Courier New"/>
              </a:rPr>
              <a:t>=I</a:t>
            </a:r>
            <a:r>
              <a:rPr lang="en-US" altLang="zh-CN" sz="3200" b="1" kern="100" baseline="-25000" dirty="0">
                <a:solidFill>
                  <a:srgbClr val="0000FF"/>
                </a:solidFill>
                <a:latin typeface="Times New Roman"/>
                <a:ea typeface="华文细黑"/>
                <a:cs typeface="Courier New"/>
              </a:rPr>
              <a:t>2</a:t>
            </a:r>
            <a:r>
              <a:rPr lang="zh-CN" altLang="zh-CN" sz="3200" b="1" kern="100" dirty="0">
                <a:solidFill>
                  <a:srgbClr val="0000FF"/>
                </a:solidFill>
                <a:latin typeface="Times New Roman"/>
                <a:ea typeface="华文细黑"/>
                <a:cs typeface="Times New Roman"/>
              </a:rPr>
              <a:t>＋</a:t>
            </a:r>
            <a:r>
              <a:rPr lang="en-US" altLang="zh-CN" sz="3200" b="1" kern="100" dirty="0">
                <a:solidFill>
                  <a:srgbClr val="0000FF"/>
                </a:solidFill>
                <a:latin typeface="Times New Roman"/>
                <a:ea typeface="华文细黑"/>
                <a:cs typeface="Courier New"/>
              </a:rPr>
              <a:t>2Cl</a:t>
            </a:r>
            <a:r>
              <a:rPr lang="zh-CN" altLang="zh-CN" sz="3200" b="1" kern="100" baseline="30000" dirty="0" smtClean="0">
                <a:solidFill>
                  <a:srgbClr val="0000FF"/>
                </a:solidFill>
                <a:latin typeface="Times New Roman"/>
                <a:ea typeface="华文细黑"/>
                <a:cs typeface="Times New Roman"/>
              </a:rPr>
              <a:t>－</a:t>
            </a:r>
            <a:endParaRPr lang="zh-CN" altLang="zh-CN" sz="1100" b="1" kern="100" dirty="0">
              <a:solidFill>
                <a:srgbClr val="0000FF"/>
              </a:solidFill>
              <a:latin typeface="宋体"/>
              <a:cs typeface="Courier New"/>
            </a:endParaRPr>
          </a:p>
        </p:txBody>
      </p:sp>
      <p:sp>
        <p:nvSpPr>
          <p:cNvPr id="6" name="TextBox 38"/>
          <p:cNvSpPr txBox="1">
            <a:spLocks noChangeArrowheads="1"/>
          </p:cNvSpPr>
          <p:nvPr/>
        </p:nvSpPr>
        <p:spPr bwMode="auto">
          <a:xfrm>
            <a:off x="3286894" y="4274071"/>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2800" b="1" dirty="0">
                <a:solidFill>
                  <a:srgbClr val="FF0000"/>
                </a:solidFill>
                <a:latin typeface="楷体_GB2312" pitchFamily="49" charset="-122"/>
                <a:ea typeface="楷体_GB2312" pitchFamily="49" charset="-122"/>
              </a:rPr>
              <a:t>①过滤</a:t>
            </a:r>
          </a:p>
        </p:txBody>
      </p:sp>
      <p:sp>
        <p:nvSpPr>
          <p:cNvPr id="7" name="TextBox 39"/>
          <p:cNvSpPr txBox="1">
            <a:spLocks noChangeArrowheads="1"/>
          </p:cNvSpPr>
          <p:nvPr/>
        </p:nvSpPr>
        <p:spPr bwMode="auto">
          <a:xfrm>
            <a:off x="7996733" y="510434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en-US" altLang="zh-CN" sz="2800" b="1" dirty="0">
                <a:solidFill>
                  <a:srgbClr val="FF0000"/>
                </a:solidFill>
                <a:latin typeface="宋体" pitchFamily="2" charset="-122"/>
              </a:rPr>
              <a:t>②</a:t>
            </a:r>
            <a:r>
              <a:rPr lang="zh-CN" altLang="en-US" sz="2800" b="1" dirty="0">
                <a:solidFill>
                  <a:srgbClr val="FF0000"/>
                </a:solidFill>
                <a:latin typeface="楷体_GB2312" pitchFamily="49" charset="-122"/>
                <a:ea typeface="楷体_GB2312" pitchFamily="49" charset="-122"/>
              </a:rPr>
              <a:t>氧化</a:t>
            </a:r>
          </a:p>
        </p:txBody>
      </p:sp>
      <p:sp>
        <p:nvSpPr>
          <p:cNvPr id="8" name="TextBox 7"/>
          <p:cNvSpPr txBox="1"/>
          <p:nvPr/>
        </p:nvSpPr>
        <p:spPr>
          <a:xfrm>
            <a:off x="8687494" y="3193951"/>
            <a:ext cx="1266825" cy="523875"/>
          </a:xfrm>
          <a:prstGeom prst="rect">
            <a:avLst/>
          </a:prstGeom>
          <a:noFill/>
        </p:spPr>
        <p:txBody>
          <a:bodyPr wrap="none">
            <a:spAutoFit/>
          </a:bodyPr>
          <a:lstStyle/>
          <a:p>
            <a:pPr>
              <a:defRPr/>
            </a:pPr>
            <a:r>
              <a:rPr lang="en-US" altLang="zh-CN" sz="2800" b="1" dirty="0">
                <a:solidFill>
                  <a:srgbClr val="FF0000"/>
                </a:solidFill>
                <a:latin typeface="+mn-ea"/>
                <a:ea typeface="+mn-ea"/>
                <a:cs typeface="Times New Roman" pitchFamily="18" charset="0"/>
              </a:rPr>
              <a:t>③</a:t>
            </a:r>
            <a:r>
              <a:rPr lang="zh-CN" altLang="en-US" sz="2800" b="1" dirty="0">
                <a:solidFill>
                  <a:srgbClr val="FF0000"/>
                </a:solidFill>
                <a:latin typeface="Times New Roman" pitchFamily="18" charset="0"/>
                <a:ea typeface="楷体_GB2312" pitchFamily="49" charset="-122"/>
                <a:cs typeface="Times New Roman" pitchFamily="18" charset="0"/>
              </a:rPr>
              <a:t>萃取</a:t>
            </a:r>
          </a:p>
        </p:txBody>
      </p:sp>
      <p:sp>
        <p:nvSpPr>
          <p:cNvPr id="10" name="Text Box 18"/>
          <p:cNvSpPr txBox="1">
            <a:spLocks noChangeArrowheads="1"/>
          </p:cNvSpPr>
          <p:nvPr/>
        </p:nvSpPr>
        <p:spPr bwMode="auto">
          <a:xfrm>
            <a:off x="521962" y="5999485"/>
            <a:ext cx="556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spcBef>
                <a:spcPct val="50000"/>
              </a:spcBef>
            </a:pPr>
            <a:r>
              <a:rPr lang="en-US" altLang="zh-CN" sz="3200" b="1" dirty="0">
                <a:solidFill>
                  <a:srgbClr val="0000FF"/>
                </a:solidFill>
                <a:latin typeface="Times New Roman" pitchFamily="18" charset="0"/>
                <a:cs typeface="Times New Roman" pitchFamily="18" charset="0"/>
              </a:rPr>
              <a:t>2I</a:t>
            </a:r>
            <a:r>
              <a:rPr lang="en-US" altLang="zh-CN" sz="3200" b="1" baseline="30000" dirty="0">
                <a:solidFill>
                  <a:srgbClr val="0000FF"/>
                </a:solidFill>
                <a:latin typeface="Times New Roman" pitchFamily="18" charset="0"/>
                <a:cs typeface="Times New Roman" pitchFamily="18" charset="0"/>
              </a:rPr>
              <a:t>- </a:t>
            </a:r>
            <a:r>
              <a:rPr lang="en-US" altLang="zh-CN" sz="3200" b="1" dirty="0">
                <a:solidFill>
                  <a:srgbClr val="0000FF"/>
                </a:solidFill>
                <a:latin typeface="Times New Roman" pitchFamily="18" charset="0"/>
                <a:cs typeface="Times New Roman" pitchFamily="18" charset="0"/>
              </a:rPr>
              <a:t>+ H</a:t>
            </a:r>
            <a:r>
              <a:rPr lang="en-US" altLang="zh-CN" sz="3200" b="1" baseline="-25000" dirty="0">
                <a:solidFill>
                  <a:srgbClr val="0000FF"/>
                </a:solidFill>
                <a:latin typeface="Times New Roman" pitchFamily="18" charset="0"/>
                <a:cs typeface="Times New Roman" pitchFamily="18" charset="0"/>
              </a:rPr>
              <a:t>2</a:t>
            </a:r>
            <a:r>
              <a:rPr lang="en-US" altLang="zh-CN" sz="3200" b="1" dirty="0">
                <a:solidFill>
                  <a:srgbClr val="0000FF"/>
                </a:solidFill>
                <a:latin typeface="Times New Roman" pitchFamily="18" charset="0"/>
                <a:cs typeface="Times New Roman" pitchFamily="18" charset="0"/>
              </a:rPr>
              <a:t>O</a:t>
            </a:r>
            <a:r>
              <a:rPr lang="en-US" altLang="zh-CN" sz="3200" b="1" baseline="-25000" dirty="0">
                <a:solidFill>
                  <a:srgbClr val="0000FF"/>
                </a:solidFill>
                <a:latin typeface="Times New Roman" pitchFamily="18" charset="0"/>
                <a:cs typeface="Times New Roman" pitchFamily="18" charset="0"/>
              </a:rPr>
              <a:t>2 </a:t>
            </a:r>
            <a:r>
              <a:rPr lang="en-US" altLang="zh-CN" sz="3200" b="1" dirty="0">
                <a:solidFill>
                  <a:srgbClr val="0000FF"/>
                </a:solidFill>
                <a:latin typeface="Times New Roman" pitchFamily="18" charset="0"/>
                <a:cs typeface="Times New Roman" pitchFamily="18" charset="0"/>
              </a:rPr>
              <a:t>+ 2H</a:t>
            </a:r>
            <a:r>
              <a:rPr lang="en-US" altLang="zh-CN" sz="3200" b="1" baseline="30000" dirty="0">
                <a:solidFill>
                  <a:srgbClr val="0000FF"/>
                </a:solidFill>
                <a:latin typeface="Times New Roman" pitchFamily="18" charset="0"/>
                <a:cs typeface="Times New Roman" pitchFamily="18" charset="0"/>
              </a:rPr>
              <a:t>+ </a:t>
            </a:r>
            <a:r>
              <a:rPr lang="en-US" altLang="zh-CN" sz="3200" b="1" dirty="0">
                <a:solidFill>
                  <a:srgbClr val="0000FF"/>
                </a:solidFill>
                <a:latin typeface="Times New Roman" pitchFamily="18" charset="0"/>
                <a:cs typeface="Times New Roman" pitchFamily="18" charset="0"/>
              </a:rPr>
              <a:t>= I</a:t>
            </a:r>
            <a:r>
              <a:rPr lang="en-US" altLang="zh-CN" sz="3200" b="1" baseline="-25000" dirty="0">
                <a:solidFill>
                  <a:srgbClr val="0000FF"/>
                </a:solidFill>
                <a:latin typeface="Times New Roman" pitchFamily="18" charset="0"/>
                <a:cs typeface="Times New Roman" pitchFamily="18" charset="0"/>
              </a:rPr>
              <a:t>2 </a:t>
            </a:r>
            <a:r>
              <a:rPr lang="en-US" altLang="zh-CN" sz="3200" b="1" dirty="0">
                <a:solidFill>
                  <a:srgbClr val="0000FF"/>
                </a:solidFill>
                <a:latin typeface="Times New Roman" pitchFamily="18" charset="0"/>
                <a:cs typeface="Times New Roman" pitchFamily="18" charset="0"/>
              </a:rPr>
              <a:t>+ 2H</a:t>
            </a:r>
            <a:r>
              <a:rPr lang="en-US" altLang="zh-CN" sz="3200" b="1" baseline="-25000" dirty="0">
                <a:solidFill>
                  <a:srgbClr val="0000FF"/>
                </a:solidFill>
                <a:latin typeface="Times New Roman" pitchFamily="18" charset="0"/>
                <a:cs typeface="Times New Roman" pitchFamily="18" charset="0"/>
              </a:rPr>
              <a:t>2</a:t>
            </a:r>
            <a:r>
              <a:rPr lang="en-US" altLang="zh-CN" sz="3200" b="1" dirty="0">
                <a:solidFill>
                  <a:srgbClr val="0000FF"/>
                </a:solidFill>
                <a:latin typeface="Times New Roman" pitchFamily="18" charset="0"/>
                <a:cs typeface="Times New Roman" pitchFamily="18" charset="0"/>
              </a:rPr>
              <a:t>O</a:t>
            </a:r>
            <a:endParaRPr lang="en-US" altLang="zh-CN" sz="3200" b="1" baseline="-25000" dirty="0">
              <a:solidFill>
                <a:srgbClr val="0000FF"/>
              </a:solidFill>
              <a:latin typeface="Times New Roman" pitchFamily="18" charset="0"/>
              <a:cs typeface="Times New Roman" pitchFamily="18" charset="0"/>
            </a:endParaRPr>
          </a:p>
        </p:txBody>
      </p:sp>
      <p:sp>
        <p:nvSpPr>
          <p:cNvPr id="11" name="Text Box 19"/>
          <p:cNvSpPr txBox="1">
            <a:spLocks noChangeArrowheads="1"/>
          </p:cNvSpPr>
          <p:nvPr/>
        </p:nvSpPr>
        <p:spPr bwMode="auto">
          <a:xfrm>
            <a:off x="445762" y="5374010"/>
            <a:ext cx="2743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spcBef>
                <a:spcPct val="50000"/>
              </a:spcBef>
            </a:pPr>
            <a:r>
              <a:rPr lang="zh-CN" altLang="en-US" sz="3000" b="1">
                <a:solidFill>
                  <a:srgbClr val="0000FF"/>
                </a:solidFill>
                <a:latin typeface="Times New Roman" pitchFamily="18" charset="0"/>
                <a:cs typeface="Times New Roman" pitchFamily="18" charset="0"/>
              </a:rPr>
              <a:t>反应方程式：</a:t>
            </a:r>
          </a:p>
        </p:txBody>
      </p:sp>
      <p:cxnSp>
        <p:nvCxnSpPr>
          <p:cNvPr id="14" name="直接箭头连接符 13"/>
          <p:cNvCxnSpPr/>
          <p:nvPr/>
        </p:nvCxnSpPr>
        <p:spPr>
          <a:xfrm flipV="1">
            <a:off x="10559702" y="727225"/>
            <a:ext cx="0" cy="8456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655128" y="872267"/>
            <a:ext cx="902811"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蒸馏</a:t>
            </a:r>
            <a:endParaRPr lang="zh-CN" altLang="en-US" sz="2800" b="1" dirty="0">
              <a:solidFill>
                <a:srgbClr val="FF0000"/>
              </a:solidFill>
            </a:endParaRPr>
          </a:p>
        </p:txBody>
      </p:sp>
      <p:grpSp>
        <p:nvGrpSpPr>
          <p:cNvPr id="18" name="组合 17"/>
          <p:cNvGrpSpPr/>
          <p:nvPr/>
        </p:nvGrpSpPr>
        <p:grpSpPr>
          <a:xfrm>
            <a:off x="10127654" y="160406"/>
            <a:ext cx="801539" cy="584775"/>
            <a:chOff x="10127654" y="160406"/>
            <a:chExt cx="801539" cy="584775"/>
          </a:xfrm>
        </p:grpSpPr>
        <p:sp>
          <p:nvSpPr>
            <p:cNvPr id="16" name="矩形 15"/>
            <p:cNvSpPr/>
            <p:nvPr/>
          </p:nvSpPr>
          <p:spPr bwMode="auto">
            <a:xfrm>
              <a:off x="10127654" y="203746"/>
              <a:ext cx="801539" cy="527122"/>
            </a:xfrm>
            <a:prstGeom prst="rect">
              <a:avLst/>
            </a:prstGeom>
            <a:ln w="31750">
              <a:solidFill>
                <a:schemeClr val="tx1"/>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矩形 16"/>
            <p:cNvSpPr/>
            <p:nvPr/>
          </p:nvSpPr>
          <p:spPr>
            <a:xfrm>
              <a:off x="10347578" y="160406"/>
              <a:ext cx="457176" cy="584775"/>
            </a:xfrm>
            <a:prstGeom prst="rect">
              <a:avLst/>
            </a:prstGeom>
          </p:spPr>
          <p:txBody>
            <a:bodyPr wrap="none">
              <a:spAutoFit/>
            </a:bodyPr>
            <a:lstStyle/>
            <a:p>
              <a:r>
                <a:rPr lang="en-US" altLang="zh-CN" sz="3200" kern="100" dirty="0" smtClean="0">
                  <a:latin typeface="Times New Roman"/>
                  <a:ea typeface="华文细黑"/>
                </a:rPr>
                <a:t>I</a:t>
              </a:r>
              <a:r>
                <a:rPr lang="en-US" altLang="zh-CN" sz="3200" kern="100" baseline="-25000" dirty="0" smtClean="0">
                  <a:latin typeface="Times New Roman"/>
                  <a:ea typeface="华文细黑"/>
                </a:rPr>
                <a:t>2</a:t>
              </a:r>
              <a:endParaRPr lang="zh-CN" altLang="en-US" sz="3200" dirty="0"/>
            </a:p>
          </p:txBody>
        </p:sp>
      </p:grpSp>
      <p:pic>
        <p:nvPicPr>
          <p:cNvPr id="21" name="图片 20" descr="u=774503444,460049730&amp;fm=21&amp;gp=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1870" y="45418"/>
            <a:ext cx="4117592" cy="331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38"/>
          <p:cNvSpPr txBox="1">
            <a:spLocks noChangeArrowheads="1"/>
          </p:cNvSpPr>
          <p:nvPr/>
        </p:nvSpPr>
        <p:spPr bwMode="auto">
          <a:xfrm>
            <a:off x="982638" y="1492611"/>
            <a:ext cx="126669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algn="ctr" eaLnBrk="1" hangingPunct="1"/>
            <a:r>
              <a:rPr lang="zh-CN" altLang="en-US" sz="2800" b="1" dirty="0" smtClean="0">
                <a:solidFill>
                  <a:srgbClr val="FF0000"/>
                </a:solidFill>
                <a:latin typeface="楷体_GB2312" pitchFamily="49" charset="-122"/>
                <a:ea typeface="楷体_GB2312" pitchFamily="49" charset="-122"/>
              </a:rPr>
              <a:t>坩埚</a:t>
            </a:r>
            <a:endParaRPr lang="en-US" altLang="zh-CN" sz="2800" b="1" dirty="0" smtClean="0">
              <a:solidFill>
                <a:srgbClr val="FF0000"/>
              </a:solidFill>
              <a:latin typeface="楷体_GB2312" pitchFamily="49" charset="-122"/>
              <a:ea typeface="楷体_GB2312" pitchFamily="49" charset="-122"/>
            </a:endParaRPr>
          </a:p>
          <a:p>
            <a:pPr algn="ctr" eaLnBrk="1" hangingPunct="1"/>
            <a:r>
              <a:rPr lang="zh-CN" altLang="en-US" sz="2800" b="1" dirty="0">
                <a:solidFill>
                  <a:srgbClr val="FF0000"/>
                </a:solidFill>
                <a:latin typeface="楷体_GB2312" pitchFamily="49" charset="-122"/>
                <a:ea typeface="楷体_GB2312" pitchFamily="49" charset="-122"/>
              </a:rPr>
              <a:t>泥三</a:t>
            </a:r>
            <a:r>
              <a:rPr lang="zh-CN" altLang="en-US" sz="2800" b="1" dirty="0" smtClean="0">
                <a:solidFill>
                  <a:srgbClr val="FF0000"/>
                </a:solidFill>
                <a:latin typeface="楷体_GB2312" pitchFamily="49" charset="-122"/>
                <a:ea typeface="楷体_GB2312" pitchFamily="49" charset="-122"/>
              </a:rPr>
              <a:t>角</a:t>
            </a:r>
            <a:endParaRPr lang="en-US" altLang="zh-CN" sz="2800" b="1" dirty="0" smtClean="0">
              <a:solidFill>
                <a:srgbClr val="FF0000"/>
              </a:solidFill>
              <a:latin typeface="楷体_GB2312" pitchFamily="49" charset="-122"/>
              <a:ea typeface="楷体_GB2312" pitchFamily="49" charset="-122"/>
            </a:endParaRPr>
          </a:p>
          <a:p>
            <a:pPr algn="ctr" eaLnBrk="1" hangingPunct="1"/>
            <a:r>
              <a:rPr lang="zh-CN" altLang="en-US" sz="2800" b="1" dirty="0">
                <a:solidFill>
                  <a:srgbClr val="FF0000"/>
                </a:solidFill>
                <a:latin typeface="楷体_GB2312" pitchFamily="49" charset="-122"/>
                <a:ea typeface="楷体_GB2312" pitchFamily="49" charset="-122"/>
              </a:rPr>
              <a:t>酒精灯</a:t>
            </a: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ppt_x</p:attrName>
                                        </p:attrNameLst>
                                      </p:cBhvr>
                                      <p:tavLst>
                                        <p:tav tm="0">
                                          <p:val>
                                            <p:strVal val="#ppt_x-.2"/>
                                          </p:val>
                                        </p:tav>
                                        <p:tav tm="100000">
                                          <p:val>
                                            <p:strVal val="#ppt_x"/>
                                          </p:val>
                                        </p:tav>
                                      </p:tavLst>
                                    </p:anim>
                                    <p:anim calcmode="lin" valueType="num">
                                      <p:cBhvr>
                                        <p:cTn id="22"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lide(fromBottom)">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lide(fromBottom)">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lide(fromBottom)">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ox(in)">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slide(fromBottom)">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down)">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6" grpId="0"/>
      <p:bldP spid="7" grpId="0"/>
      <p:bldP spid="8" grpId="0"/>
      <p:bldP spid="10" grpId="0"/>
      <p:bldP spid="11" grpId="0"/>
      <p:bldP spid="15"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608" y="1629594"/>
            <a:ext cx="8318142" cy="496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 name="椭圆 1"/>
          <p:cNvSpPr/>
          <p:nvPr/>
        </p:nvSpPr>
        <p:spPr bwMode="auto">
          <a:xfrm>
            <a:off x="3934966" y="5590034"/>
            <a:ext cx="7737904" cy="105353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TextBox 38"/>
          <p:cNvSpPr txBox="1">
            <a:spLocks noChangeArrowheads="1"/>
          </p:cNvSpPr>
          <p:nvPr/>
        </p:nvSpPr>
        <p:spPr bwMode="auto">
          <a:xfrm>
            <a:off x="1702718" y="5806058"/>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a:solidFill>
                  <a:srgbClr val="FF0000"/>
                </a:solidFill>
                <a:latin typeface="黑体" panose="02010609060101010101" pitchFamily="49" charset="-122"/>
                <a:ea typeface="黑体" panose="02010609060101010101" pitchFamily="49" charset="-122"/>
              </a:rPr>
              <a:t>侯氏制碱法</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931104"/>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3600" kern="100" dirty="0" smtClean="0">
                <a:solidFill>
                  <a:srgbClr val="FF0000"/>
                </a:solidFill>
                <a:latin typeface="Times New Roman"/>
                <a:ea typeface="华文细黑"/>
                <a:cs typeface="Courier New"/>
              </a:rPr>
              <a:t>B</a:t>
            </a:r>
            <a:endParaRPr lang="zh-CN" altLang="zh-CN" sz="1200"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717" name="文档" r:id="rId3" imgW="11139720" imgH="2314514" progId="Word.Document.12">
                  <p:embed/>
                </p:oleObj>
              </mc:Choice>
              <mc:Fallback>
                <p:oleObj name="文档" r:id="rId3" imgW="11139720" imgH="2314514" progId="Word.Document.12">
                  <p:embed/>
                  <p:pic>
                    <p:nvPicPr>
                      <p:cNvPr id="0" name=""/>
                      <p:cNvPicPr/>
                      <p:nvPr/>
                    </p:nvPicPr>
                    <p:blipFill>
                      <a:blip r:embed="rId4"/>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4005858"/>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5"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cxnSp>
        <p:nvCxnSpPr>
          <p:cNvPr id="6" name="直接连接符 5"/>
          <p:cNvCxnSpPr/>
          <p:nvPr/>
        </p:nvCxnSpPr>
        <p:spPr>
          <a:xfrm>
            <a:off x="2264830" y="4711424"/>
            <a:ext cx="3276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385254" y="3573810"/>
            <a:ext cx="1728192" cy="6883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38"/>
          <p:cNvSpPr txBox="1">
            <a:spLocks noChangeArrowheads="1"/>
          </p:cNvSpPr>
          <p:nvPr/>
        </p:nvSpPr>
        <p:spPr bwMode="auto">
          <a:xfrm>
            <a:off x="6170128" y="3205059"/>
            <a:ext cx="43721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smtClean="0">
                <a:solidFill>
                  <a:srgbClr val="FF0000"/>
                </a:solidFill>
                <a:latin typeface="黑体" panose="02010609060101010101" pitchFamily="49" charset="-122"/>
                <a:ea typeface="黑体" panose="02010609060101010101" pitchFamily="49" charset="-122"/>
              </a:rPr>
              <a:t>灼烧应该在坩埚中进行</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8594912" y="42131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3254965" y="1212060"/>
            <a:ext cx="5180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Courier New"/>
              </a:rPr>
              <a:t>A</a:t>
            </a:r>
            <a:endParaRPr lang="zh-CN" altLang="en-US" sz="3600" b="1" dirty="0"/>
          </a:p>
        </p:txBody>
      </p:sp>
      <p:sp>
        <p:nvSpPr>
          <p:cNvPr id="16" name="TextBox 38"/>
          <p:cNvSpPr txBox="1">
            <a:spLocks noChangeArrowheads="1"/>
          </p:cNvSpPr>
          <p:nvPr/>
        </p:nvSpPr>
        <p:spPr bwMode="auto">
          <a:xfrm>
            <a:off x="766614" y="3573810"/>
            <a:ext cx="38611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8E163E"/>
                </a:solidFill>
                <a:latin typeface="Arial" pitchFamily="34" charset="0"/>
                <a:ea typeface="宋体" pitchFamily="2" charset="-122"/>
              </a:defRPr>
            </a:lvl1pPr>
            <a:lvl2pPr marL="742950" indent="-285750" eaLnBrk="0" hangingPunct="0">
              <a:defRPr>
                <a:solidFill>
                  <a:srgbClr val="8E163E"/>
                </a:solidFill>
                <a:latin typeface="Arial" pitchFamily="34" charset="0"/>
                <a:ea typeface="宋体" pitchFamily="2" charset="-122"/>
              </a:defRPr>
            </a:lvl2pPr>
            <a:lvl3pPr marL="1143000" indent="-228600" eaLnBrk="0" hangingPunct="0">
              <a:defRPr>
                <a:solidFill>
                  <a:srgbClr val="8E163E"/>
                </a:solidFill>
                <a:latin typeface="Arial" pitchFamily="34" charset="0"/>
                <a:ea typeface="宋体" pitchFamily="2" charset="-122"/>
              </a:defRPr>
            </a:lvl3pPr>
            <a:lvl4pPr marL="1600200" indent="-228600" eaLnBrk="0" hangingPunct="0">
              <a:defRPr>
                <a:solidFill>
                  <a:srgbClr val="8E163E"/>
                </a:solidFill>
                <a:latin typeface="Arial" pitchFamily="34" charset="0"/>
                <a:ea typeface="宋体" pitchFamily="2" charset="-122"/>
              </a:defRPr>
            </a:lvl4pPr>
            <a:lvl5pPr marL="2057400" indent="-228600" eaLnBrk="0" hangingPunct="0">
              <a:defRPr>
                <a:solidFill>
                  <a:srgbClr val="8E163E"/>
                </a:solidFill>
                <a:latin typeface="Arial" pitchFamily="34" charset="0"/>
                <a:ea typeface="宋体" pitchFamily="2" charset="-122"/>
              </a:defRPr>
            </a:lvl5pPr>
            <a:lvl6pPr marL="2514600" indent="-228600" eaLnBrk="0" fontAlgn="base" hangingPunct="0">
              <a:spcBef>
                <a:spcPct val="0"/>
              </a:spcBef>
              <a:spcAft>
                <a:spcPct val="0"/>
              </a:spcAft>
              <a:defRPr>
                <a:solidFill>
                  <a:srgbClr val="8E163E"/>
                </a:solidFill>
                <a:latin typeface="Arial" pitchFamily="34" charset="0"/>
                <a:ea typeface="宋体" pitchFamily="2" charset="-122"/>
              </a:defRPr>
            </a:lvl6pPr>
            <a:lvl7pPr marL="2971800" indent="-228600" eaLnBrk="0" fontAlgn="base" hangingPunct="0">
              <a:spcBef>
                <a:spcPct val="0"/>
              </a:spcBef>
              <a:spcAft>
                <a:spcPct val="0"/>
              </a:spcAft>
              <a:defRPr>
                <a:solidFill>
                  <a:srgbClr val="8E163E"/>
                </a:solidFill>
                <a:latin typeface="Arial" pitchFamily="34" charset="0"/>
                <a:ea typeface="宋体" pitchFamily="2" charset="-122"/>
              </a:defRPr>
            </a:lvl7pPr>
            <a:lvl8pPr marL="3429000" indent="-228600" eaLnBrk="0" fontAlgn="base" hangingPunct="0">
              <a:spcBef>
                <a:spcPct val="0"/>
              </a:spcBef>
              <a:spcAft>
                <a:spcPct val="0"/>
              </a:spcAft>
              <a:defRPr>
                <a:solidFill>
                  <a:srgbClr val="8E163E"/>
                </a:solidFill>
                <a:latin typeface="Arial" pitchFamily="34" charset="0"/>
                <a:ea typeface="宋体" pitchFamily="2" charset="-122"/>
              </a:defRPr>
            </a:lvl8pPr>
            <a:lvl9pPr marL="3886200" indent="-228600" eaLnBrk="0" fontAlgn="base" hangingPunct="0">
              <a:spcBef>
                <a:spcPct val="0"/>
              </a:spcBef>
              <a:spcAft>
                <a:spcPct val="0"/>
              </a:spcAft>
              <a:defRPr>
                <a:solidFill>
                  <a:srgbClr val="8E163E"/>
                </a:solidFill>
                <a:latin typeface="Arial" pitchFamily="34" charset="0"/>
                <a:ea typeface="宋体" pitchFamily="2" charset="-122"/>
              </a:defRPr>
            </a:lvl9pPr>
          </a:lstStyle>
          <a:p>
            <a:pPr eaLnBrk="1" hangingPunct="1"/>
            <a:r>
              <a:rPr lang="zh-CN" altLang="en-US" sz="3200" b="1" dirty="0" smtClean="0">
                <a:solidFill>
                  <a:srgbClr val="FF0000"/>
                </a:solidFill>
                <a:latin typeface="黑体" panose="02010609060101010101" pitchFamily="49" charset="-122"/>
                <a:ea typeface="黑体" panose="02010609060101010101" pitchFamily="49" charset="-122"/>
              </a:rPr>
              <a:t>结晶在蒸发皿中进行</a:t>
            </a:r>
            <a:endParaRPr lang="zh-CN" altLang="en-US" sz="32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474" y="4104019"/>
            <a:ext cx="12171872" cy="1415748"/>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6"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矩形 9"/>
          <p:cNvSpPr/>
          <p:nvPr/>
        </p:nvSpPr>
        <p:spPr>
          <a:xfrm>
            <a:off x="5988219" y="4850790"/>
            <a:ext cx="61556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=4H</a:t>
            </a:r>
            <a:r>
              <a:rPr lang="en-US" altLang="zh-CN" sz="2800" b="1" kern="100" baseline="3000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+2Br</a:t>
            </a:r>
            <a:r>
              <a:rPr lang="en-US" altLang="zh-CN" sz="2800" b="1" kern="100" baseline="30000" dirty="0" smtClean="0">
                <a:solidFill>
                  <a:srgbClr val="0000FF"/>
                </a:solidFill>
                <a:latin typeface="Times New Roman"/>
                <a:ea typeface="华文细黑"/>
                <a:cs typeface="Courier New"/>
              </a:rPr>
              <a:t>-</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SO</a:t>
            </a:r>
            <a:r>
              <a:rPr lang="en-US" altLang="zh-CN" sz="2800" b="1" kern="100" baseline="-25000" dirty="0" smtClean="0">
                <a:solidFill>
                  <a:srgbClr val="0000FF"/>
                </a:solidFill>
                <a:latin typeface="Times New Roman"/>
                <a:ea typeface="华文细黑"/>
                <a:cs typeface="Courier New"/>
              </a:rPr>
              <a:t>4</a:t>
            </a:r>
            <a:r>
              <a:rPr lang="en-US" altLang="zh-CN" sz="2800" b="1" kern="100" baseline="30000" dirty="0" smtClean="0">
                <a:solidFill>
                  <a:srgbClr val="0000FF"/>
                </a:solidFill>
                <a:latin typeface="Times New Roman"/>
                <a:ea typeface="华文细黑"/>
                <a:cs typeface="Courier New"/>
              </a:rPr>
              <a:t>2-</a:t>
            </a:r>
            <a:endParaRPr lang="zh-CN" altLang="en-US" sz="2800" b="1" dirty="0">
              <a:solidFill>
                <a:srgbClr val="0000FF"/>
              </a:solidFill>
            </a:endParaRPr>
          </a:p>
        </p:txBody>
      </p:sp>
      <p:sp>
        <p:nvSpPr>
          <p:cNvPr id="12" name="矩形 11"/>
          <p:cNvSpPr/>
          <p:nvPr/>
        </p:nvSpPr>
        <p:spPr>
          <a:xfrm>
            <a:off x="4128509" y="1701602"/>
            <a:ext cx="1678665"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rPr>
              <a:t>HBr</a:t>
            </a:r>
            <a:r>
              <a:rPr lang="en-US" altLang="zh-CN" sz="2800" b="1" kern="100" dirty="0" smtClean="0">
                <a:solidFill>
                  <a:srgbClr val="FF0000"/>
                </a:solidFill>
                <a:latin typeface="Times New Roman"/>
                <a:ea typeface="华文细黑"/>
              </a:rPr>
              <a:t>(Br</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3" name="矩形 12"/>
          <p:cNvSpPr/>
          <p:nvPr/>
        </p:nvSpPr>
        <p:spPr>
          <a:xfrm>
            <a:off x="5591150" y="3876356"/>
            <a:ext cx="1082348"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BaCl</a:t>
            </a:r>
            <a:r>
              <a:rPr lang="en-US" altLang="zh-CN" sz="2800" b="1" kern="100" baseline="-25000" dirty="0" smtClean="0">
                <a:solidFill>
                  <a:srgbClr val="FF0000"/>
                </a:solidFill>
                <a:latin typeface="Times New Roman"/>
                <a:ea typeface="华文细黑"/>
              </a:rPr>
              <a:t>2</a:t>
            </a:r>
            <a:endParaRPr lang="zh-CN" altLang="en-US" sz="2800" b="1" dirty="0">
              <a:solidFill>
                <a:srgbClr val="FF0000"/>
              </a:solidFill>
            </a:endParaRPr>
          </a:p>
        </p:txBody>
      </p:sp>
      <p:sp>
        <p:nvSpPr>
          <p:cNvPr id="14" name="矩形 13"/>
          <p:cNvSpPr/>
          <p:nvPr/>
        </p:nvSpPr>
        <p:spPr>
          <a:xfrm>
            <a:off x="7948852" y="1989634"/>
            <a:ext cx="2178802"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rPr>
              <a:t>HBr</a:t>
            </a:r>
            <a:r>
              <a:rPr lang="en-US" altLang="zh-CN" sz="2800" b="1" kern="100" dirty="0" smtClean="0">
                <a:solidFill>
                  <a:srgbClr val="FF0000"/>
                </a:solidFill>
                <a:latin typeface="Times New Roman"/>
                <a:ea typeface="华文细黑"/>
              </a:rPr>
              <a:t>(</a:t>
            </a:r>
            <a:r>
              <a:rPr lang="zh-CN" altLang="en-US" sz="2800" b="1" kern="100" dirty="0" smtClean="0">
                <a:solidFill>
                  <a:srgbClr val="FF0000"/>
                </a:solidFill>
                <a:latin typeface="Times New Roman"/>
                <a:ea typeface="华文细黑"/>
              </a:rPr>
              <a:t>易挥发</a:t>
            </a:r>
            <a:r>
              <a:rPr lang="en-US" altLang="zh-CN" sz="2800" b="1" kern="100" dirty="0" smtClean="0">
                <a:solidFill>
                  <a:srgbClr val="FF0000"/>
                </a:solidFill>
                <a:latin typeface="Times New Roman"/>
                <a:ea typeface="华文细黑"/>
              </a:rPr>
              <a:t>)</a:t>
            </a:r>
            <a:endParaRPr lang="zh-CN" altLang="en-US" sz="2800" b="1" dirty="0">
              <a:solidFill>
                <a:srgbClr val="FF0000"/>
              </a:solidFill>
            </a:endParaRPr>
          </a:p>
        </p:txBody>
      </p:sp>
      <p:sp>
        <p:nvSpPr>
          <p:cNvPr id="15" name="矩形 14"/>
          <p:cNvSpPr/>
          <p:nvPr/>
        </p:nvSpPr>
        <p:spPr>
          <a:xfrm>
            <a:off x="9775" y="5374010"/>
            <a:ext cx="10621935" cy="69176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6" name="矩形 15"/>
          <p:cNvSpPr/>
          <p:nvPr/>
        </p:nvSpPr>
        <p:spPr>
          <a:xfrm>
            <a:off x="4150990" y="5475046"/>
            <a:ext cx="1800493" cy="523220"/>
          </a:xfrm>
          <a:prstGeom prst="rect">
            <a:avLst/>
          </a:prstGeom>
        </p:spPr>
        <p:txBody>
          <a:bodyPr wrap="none">
            <a:spAutoFit/>
          </a:bodyPr>
          <a:lstStyle/>
          <a:p>
            <a:r>
              <a:rPr lang="en-US" altLang="zh-CN" sz="2800" b="1" kern="100" dirty="0">
                <a:solidFill>
                  <a:srgbClr val="0000FF"/>
                </a:solidFill>
                <a:latin typeface="Times New Roman"/>
                <a:ea typeface="华文细黑"/>
              </a:rPr>
              <a:t>BaCl</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溶液</a:t>
            </a:r>
            <a:endParaRPr lang="zh-CN" altLang="en-US" sz="2800" b="1" dirty="0">
              <a:solidFill>
                <a:srgbClr val="0000FF"/>
              </a:solidFill>
            </a:endParaRPr>
          </a:p>
        </p:txBody>
      </p:sp>
      <p:sp>
        <p:nvSpPr>
          <p:cNvPr id="2" name="矩形 1"/>
          <p:cNvSpPr/>
          <p:nvPr/>
        </p:nvSpPr>
        <p:spPr>
          <a:xfrm>
            <a:off x="32020" y="5921608"/>
            <a:ext cx="12158393" cy="738664"/>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a:latin typeface="Times New Roman"/>
              <a:ea typeface="华文细黑"/>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84108651"/>
              </p:ext>
            </p:extLst>
          </p:nvPr>
        </p:nvGraphicFramePr>
        <p:xfrm>
          <a:off x="7616328" y="5584056"/>
          <a:ext cx="4527550" cy="654050"/>
        </p:xfrm>
        <a:graphic>
          <a:graphicData uri="http://schemas.openxmlformats.org/presentationml/2006/ole">
            <mc:AlternateContent xmlns:mc="http://schemas.openxmlformats.org/markup-compatibility/2006">
              <mc:Choice xmlns:v="urn:schemas-microsoft-com:vml" Requires="v">
                <p:oleObj spid="_x0000_s133173" name="文档" r:id="rId7" imgW="4584124" imgH="659136" progId="Word.Document.12">
                  <p:embed/>
                </p:oleObj>
              </mc:Choice>
              <mc:Fallback>
                <p:oleObj name="文档" r:id="rId7" imgW="4584124" imgH="659136" progId="Word.Document.12">
                  <p:embed/>
                  <p:pic>
                    <p:nvPicPr>
                      <p:cNvPr id="0" name="对象 2"/>
                      <p:cNvPicPr>
                        <a:picLocks noChangeAspect="1" noChangeArrowheads="1"/>
                      </p:cNvPicPr>
                      <p:nvPr/>
                    </p:nvPicPr>
                    <p:blipFill>
                      <a:blip r:embed="rId8"/>
                      <a:srcRect/>
                      <a:stretch>
                        <a:fillRect/>
                      </a:stretch>
                    </p:blipFill>
                    <p:spPr bwMode="auto">
                      <a:xfrm>
                        <a:off x="7616328" y="5584056"/>
                        <a:ext cx="45275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椭圆 4"/>
          <p:cNvSpPr/>
          <p:nvPr/>
        </p:nvSpPr>
        <p:spPr bwMode="auto">
          <a:xfrm>
            <a:off x="2321762" y="1934184"/>
            <a:ext cx="1296144" cy="54964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椭圆 19"/>
          <p:cNvSpPr/>
          <p:nvPr/>
        </p:nvSpPr>
        <p:spPr bwMode="auto">
          <a:xfrm>
            <a:off x="7271752" y="3597919"/>
            <a:ext cx="1098682" cy="42357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6" grpId="0"/>
      <p:bldP spid="5"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p>
          <a:p>
            <a:pPr algn="just">
              <a:lnSpc>
                <a:spcPct val="150000"/>
              </a:lnSpc>
              <a:spcAft>
                <a:spcPts val="0"/>
              </a:spcAft>
            </a:pP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845618"/>
            <a:ext cx="412292" cy="707886"/>
          </a:xfrm>
          <a:prstGeom prst="rect">
            <a:avLst/>
          </a:prstGeom>
        </p:spPr>
        <p:txBody>
          <a:bodyPr wrap="none">
            <a:spAutoFit/>
          </a:bodyPr>
          <a:lstStyle/>
          <a:p>
            <a:r>
              <a:rPr lang="en-US" altLang="zh-CN" sz="4000" b="1" kern="100" dirty="0">
                <a:solidFill>
                  <a:srgbClr val="FF0000"/>
                </a:solidFill>
                <a:latin typeface="Times New Roman"/>
                <a:ea typeface="华文细黑"/>
              </a:rPr>
              <a:t>e</a:t>
            </a:r>
            <a:endParaRPr lang="zh-CN" altLang="en-US" sz="4000" b="1" dirty="0">
              <a:solidFill>
                <a:srgbClr val="FF0000"/>
              </a:solidFill>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椭圆 3"/>
          <p:cNvSpPr/>
          <p:nvPr/>
        </p:nvSpPr>
        <p:spPr bwMode="auto">
          <a:xfrm>
            <a:off x="4006974" y="2481496"/>
            <a:ext cx="2736304" cy="804282"/>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1" name="曲线连接符 10"/>
          <p:cNvCxnSpPr/>
          <p:nvPr/>
        </p:nvCxnSpPr>
        <p:spPr>
          <a:xfrm flipV="1">
            <a:off x="5952320" y="2120379"/>
            <a:ext cx="1581916" cy="419854"/>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393227" y="1701602"/>
            <a:ext cx="3238483" cy="1303177"/>
          </a:xfrm>
          <a:prstGeom prst="rect">
            <a:avLst/>
          </a:prstGeom>
        </p:spPr>
        <p:txBody>
          <a:bodyPr wrap="square">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无法区分 是否是</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3+</a:t>
            </a:r>
            <a:r>
              <a:rPr lang="zh-CN" altLang="en-US" sz="2800" b="1" dirty="0" smtClean="0">
                <a:solidFill>
                  <a:srgbClr val="FF0000"/>
                </a:solidFill>
                <a:latin typeface="Times New Roman" panose="02020603050405020304" pitchFamily="18" charset="0"/>
                <a:cs typeface="Times New Roman" panose="02020603050405020304" pitchFamily="18" charset="0"/>
              </a:rPr>
              <a:t>和</a:t>
            </a:r>
            <a:r>
              <a:rPr lang="en-US" altLang="zh-CN" sz="2800" b="1" dirty="0" smtClean="0">
                <a:solidFill>
                  <a:srgbClr val="FF0000"/>
                </a:solidFill>
                <a:latin typeface="Times New Roman" panose="02020603050405020304" pitchFamily="18" charset="0"/>
                <a:cs typeface="Times New Roman" panose="02020603050405020304" pitchFamily="18" charset="0"/>
              </a:rPr>
              <a:t>Br</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的混合物</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652851"/>
            <a:ext cx="11296938" cy="904735"/>
          </a:xfrm>
          <a:prstGeom prst="rect">
            <a:avLst/>
          </a:prstGeom>
        </p:spPr>
        <p:txBody>
          <a:bodyPr>
            <a:spAutoFit/>
          </a:bodyPr>
          <a:lstStyle/>
          <a:p>
            <a:pPr algn="ctr">
              <a:lnSpc>
                <a:spcPct val="150000"/>
              </a:lnSpc>
              <a:spcAft>
                <a:spcPts val="0"/>
              </a:spcAft>
            </a:pPr>
            <a:r>
              <a:rPr lang="zh-CN" altLang="zh-CN" sz="4000" kern="100" dirty="0">
                <a:solidFill>
                  <a:srgbClr val="0000FF"/>
                </a:solidFill>
                <a:latin typeface="Times New Roman"/>
                <a:ea typeface="华文细黑"/>
                <a:cs typeface="Times New Roman"/>
              </a:rPr>
              <a:t>海水中物质提取的思</a:t>
            </a:r>
            <a:r>
              <a:rPr lang="zh-CN" altLang="zh-CN" sz="4000" kern="100" dirty="0" smtClean="0">
                <a:solidFill>
                  <a:srgbClr val="0000FF"/>
                </a:solidFill>
                <a:latin typeface="Times New Roman"/>
                <a:ea typeface="华文细黑"/>
                <a:cs typeface="Times New Roman"/>
              </a:rPr>
              <a:t>路</a:t>
            </a:r>
            <a:endParaRPr lang="zh-CN" altLang="zh-CN" sz="40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115" y="2133650"/>
            <a:ext cx="9263611"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任意多边形 1"/>
          <p:cNvSpPr/>
          <p:nvPr/>
        </p:nvSpPr>
        <p:spPr bwMode="auto">
          <a:xfrm>
            <a:off x="2032000" y="2343470"/>
            <a:ext cx="3614057" cy="1183501"/>
          </a:xfrm>
          <a:custGeom>
            <a:avLst/>
            <a:gdLst>
              <a:gd name="connsiteX0" fmla="*/ 0 w 3614057"/>
              <a:gd name="connsiteY0" fmla="*/ 1183501 h 1183501"/>
              <a:gd name="connsiteX1" fmla="*/ 1524000 w 3614057"/>
              <a:gd name="connsiteY1" fmla="*/ 7844 h 1183501"/>
              <a:gd name="connsiteX2" fmla="*/ 3614057 w 3614057"/>
              <a:gd name="connsiteY2" fmla="*/ 762587 h 1183501"/>
            </a:gdLst>
            <a:ahLst/>
            <a:cxnLst>
              <a:cxn ang="0">
                <a:pos x="connsiteX0" y="connsiteY0"/>
              </a:cxn>
              <a:cxn ang="0">
                <a:pos x="connsiteX1" y="connsiteY1"/>
              </a:cxn>
              <a:cxn ang="0">
                <a:pos x="connsiteX2" y="connsiteY2"/>
              </a:cxn>
            </a:cxnLst>
            <a:rect l="l" t="t" r="r" b="b"/>
            <a:pathLst>
              <a:path w="3614057" h="1183501">
                <a:moveTo>
                  <a:pt x="0" y="1183501"/>
                </a:moveTo>
                <a:cubicBezTo>
                  <a:pt x="460828" y="630748"/>
                  <a:pt x="921657" y="77996"/>
                  <a:pt x="1524000" y="7844"/>
                </a:cubicBezTo>
                <a:cubicBezTo>
                  <a:pt x="2126343" y="-62308"/>
                  <a:pt x="2870200" y="350139"/>
                  <a:pt x="3614057" y="762587"/>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6" name="矩形 5"/>
          <p:cNvSpPr/>
          <p:nvPr/>
        </p:nvSpPr>
        <p:spPr>
          <a:xfrm>
            <a:off x="4149679" y="1989634"/>
            <a:ext cx="3057247" cy="584775"/>
          </a:xfrm>
          <a:prstGeom prst="rect">
            <a:avLst/>
          </a:prstGeom>
        </p:spPr>
        <p:txBody>
          <a:bodyPr wrap="none">
            <a:spAutoFit/>
          </a:bodyPr>
          <a:lstStyle/>
          <a:p>
            <a:r>
              <a:rPr lang="zh-CN" altLang="en-US" sz="3200" b="1" kern="100" dirty="0" smtClean="0">
                <a:solidFill>
                  <a:srgbClr val="0000FF"/>
                </a:solidFill>
                <a:latin typeface="Times New Roman"/>
                <a:ea typeface="华文细黑"/>
              </a:rPr>
              <a:t>“</a:t>
            </a:r>
            <a:r>
              <a:rPr lang="zh-CN" altLang="en-US" sz="3200" b="1" kern="100" dirty="0">
                <a:solidFill>
                  <a:srgbClr val="0000FF"/>
                </a:solidFill>
                <a:latin typeface="Times New Roman"/>
                <a:ea typeface="华文细黑"/>
              </a:rPr>
              <a:t>元素</a:t>
            </a:r>
            <a:r>
              <a:rPr lang="zh-CN" altLang="en-US" sz="3200" b="1" kern="100" dirty="0" smtClean="0">
                <a:solidFill>
                  <a:srgbClr val="0000FF"/>
                </a:solidFill>
                <a:latin typeface="Times New Roman"/>
                <a:ea typeface="华文细黑"/>
              </a:rPr>
              <a:t>的富集”</a:t>
            </a:r>
            <a:endParaRPr lang="zh-CN" altLang="en-US" sz="3200" b="1" dirty="0">
              <a:solidFill>
                <a:srgbClr val="0000FF"/>
              </a:solidFill>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3"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00848" y="1529636"/>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354495" y="3454688"/>
            <a:ext cx="699230"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6" name="矩形 5"/>
          <p:cNvSpPr/>
          <p:nvPr/>
        </p:nvSpPr>
        <p:spPr>
          <a:xfrm>
            <a:off x="9069987" y="4738132"/>
            <a:ext cx="697627" cy="707886"/>
          </a:xfrm>
          <a:prstGeom prst="rect">
            <a:avLst/>
          </a:prstGeom>
        </p:spPr>
        <p:txBody>
          <a:bodyPr wrap="none">
            <a:spAutoFit/>
          </a:bodyPr>
          <a:lstStyle/>
          <a:p>
            <a:r>
              <a:rPr lang="en-US" altLang="zh-CN" sz="4000" b="1" kern="100" dirty="0">
                <a:solidFill>
                  <a:srgbClr val="FF0000"/>
                </a:solidFill>
                <a:latin typeface="宋体"/>
                <a:ea typeface="华文细黑"/>
                <a:cs typeface="Times New Roman"/>
              </a:rPr>
              <a:t>×</a:t>
            </a:r>
            <a:endParaRPr lang="zh-CN" altLang="en-US" sz="4000" b="1" kern="100" dirty="0">
              <a:solidFill>
                <a:srgbClr val="FF0000"/>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815" name="文档" r:id="rId4" imgW="1226251" imgH="838110" progId="Word.Document.12">
                  <p:embed/>
                </p:oleObj>
              </mc:Choice>
              <mc:Fallback>
                <p:oleObj name="文档" r:id="rId4" imgW="1226251" imgH="838110" progId="Word.Document.12">
                  <p:embed/>
                  <p:pic>
                    <p:nvPicPr>
                      <p:cNvPr id="0" name=""/>
                      <p:cNvPicPr/>
                      <p:nvPr/>
                    </p:nvPicPr>
                    <p:blipFill>
                      <a:blip r:embed="rId5"/>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816" name="文档" r:id="rId6" imgW="1226251" imgH="838110" progId="Word.Document.12">
                    <p:embed/>
                  </p:oleObj>
                </mc:Choice>
                <mc:Fallback>
                  <p:oleObj name="文档" r:id="rId6" imgW="1226251" imgH="838110" progId="Word.Document.12">
                    <p:embed/>
                    <p:pic>
                      <p:nvPicPr>
                        <p:cNvPr id="0" name=""/>
                        <p:cNvPicPr/>
                        <p:nvPr/>
                      </p:nvPicPr>
                      <p:blipFill>
                        <a:blip r:embed="rId7"/>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pic>
        <p:nvPicPr>
          <p:cNvPr id="5" name="图片 4"/>
          <p:cNvPicPr>
            <a:picLocks noChangeAspect="1"/>
          </p:cNvPicPr>
          <p:nvPr/>
        </p:nvPicPr>
        <p:blipFill rotWithShape="1">
          <a:blip r:embed="rId8">
            <a:extLst>
              <a:ext uri="{28A0092B-C50C-407E-A947-70E740481C1C}">
                <a14:useLocalDpi xmlns:a14="http://schemas.microsoft.com/office/drawing/2010/main" val="0"/>
              </a:ext>
            </a:extLst>
          </a:blip>
          <a:srcRect l="16952" r="9505"/>
          <a:stretch/>
        </p:blipFill>
        <p:spPr>
          <a:xfrm>
            <a:off x="9816280" y="25400"/>
            <a:ext cx="2188870"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8291" t="6089" r="14285" b="17257"/>
          <a:stretch/>
        </p:blipFill>
        <p:spPr>
          <a:xfrm>
            <a:off x="9816280" y="2290714"/>
            <a:ext cx="2212618" cy="2064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wipe(left)">
                                      <p:cBhvr>
                                        <p:cTn id="48" dur="500"/>
                                        <p:tgtEl>
                                          <p:spTgt spid="7">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3"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4"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781566" y="70925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8" name="矩形 7"/>
          <p:cNvSpPr/>
          <p:nvPr/>
        </p:nvSpPr>
        <p:spPr>
          <a:xfrm>
            <a:off x="6901246" y="1984192"/>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9" name="矩形 8"/>
          <p:cNvSpPr/>
          <p:nvPr/>
        </p:nvSpPr>
        <p:spPr>
          <a:xfrm>
            <a:off x="1160231" y="3903008"/>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0" name="矩形 9"/>
          <p:cNvSpPr/>
          <p:nvPr/>
        </p:nvSpPr>
        <p:spPr>
          <a:xfrm>
            <a:off x="8701446" y="518645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smtClean="0">
                <a:latin typeface="Times New Roman"/>
                <a:ea typeface="华文细黑"/>
                <a:cs typeface="Courier New"/>
              </a:rPr>
              <a:t>H</a:t>
            </a:r>
            <a:r>
              <a:rPr lang="en-US" altLang="zh-CN" sz="2700" kern="100" baseline="-25000" dirty="0" smtClean="0">
                <a:latin typeface="Times New Roman"/>
                <a:ea typeface="华文细黑"/>
                <a:cs typeface="Courier New"/>
              </a:rPr>
              <a:t>2</a:t>
            </a:r>
            <a:r>
              <a:rPr lang="en-US" altLang="zh-CN" sz="2700" kern="100" dirty="0" smtClean="0">
                <a:latin typeface="Times New Roman"/>
                <a:ea typeface="华文细黑"/>
                <a:cs typeface="Courier New"/>
              </a:rPr>
              <a:t>O </a:t>
            </a:r>
            <a:r>
              <a:rPr lang="zh-CN" altLang="en-US" sz="2800" dirty="0" smtClean="0"/>
              <a:t>⇌ </a:t>
            </a:r>
            <a:r>
              <a:rPr lang="en-US" altLang="zh-CN" sz="2700" kern="100" dirty="0" err="1" smtClean="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4"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3071432" y="1730630"/>
            <a:ext cx="492443" cy="646331"/>
          </a:xfrm>
          <a:prstGeom prst="rect">
            <a:avLst/>
          </a:prstGeom>
        </p:spPr>
        <p:txBody>
          <a:bodyPr wrap="none">
            <a:spAutoFit/>
          </a:bodyPr>
          <a:lstStyle/>
          <a:p>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B</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cxnSp>
        <p:nvCxnSpPr>
          <p:cNvPr id="4" name="直接连接符 3"/>
          <p:cNvCxnSpPr/>
          <p:nvPr/>
        </p:nvCxnSpPr>
        <p:spPr>
          <a:xfrm>
            <a:off x="8543478" y="1759658"/>
            <a:ext cx="304193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9388" y="2286050"/>
            <a:ext cx="219247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6878" y="3904822"/>
            <a:ext cx="152096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bwMode="auto">
          <a:xfrm>
            <a:off x="4367014" y="3458260"/>
            <a:ext cx="792088" cy="403020"/>
          </a:xfrm>
          <a:prstGeom prst="right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矩形 19"/>
          <p:cNvSpPr/>
          <p:nvPr/>
        </p:nvSpPr>
        <p:spPr>
          <a:xfrm>
            <a:off x="5157742" y="3285778"/>
            <a:ext cx="3313728" cy="646331"/>
          </a:xfrm>
          <a:prstGeom prst="rect">
            <a:avLst/>
          </a:prstGeom>
        </p:spPr>
        <p:txBody>
          <a:bodyPr wrap="none">
            <a:spAutoFit/>
          </a:bodyPr>
          <a:lstStyle/>
          <a:p>
            <a:r>
              <a:rPr lang="zh-CN" altLang="en-US" sz="3600" b="1" kern="100" dirty="0" smtClean="0">
                <a:solidFill>
                  <a:srgbClr val="FF0000"/>
                </a:solidFill>
                <a:latin typeface="Times New Roman" panose="02020603050405020304" pitchFamily="18" charset="0"/>
                <a:ea typeface="华文细黑"/>
                <a:cs typeface="Times New Roman" panose="02020603050405020304" pitchFamily="18" charset="0"/>
              </a:rPr>
              <a:t>还有</a:t>
            </a:r>
            <a:r>
              <a:rPr lang="en-US" altLang="zh-CN" sz="3600" b="1" kern="100" dirty="0" err="1" smtClean="0">
                <a:solidFill>
                  <a:srgbClr val="FF0000"/>
                </a:solidFill>
                <a:latin typeface="Times New Roman" panose="02020603050405020304" pitchFamily="18" charset="0"/>
                <a:ea typeface="华文细黑"/>
                <a:cs typeface="Times New Roman" panose="02020603050405020304" pitchFamily="18" charset="0"/>
              </a:rPr>
              <a:t>NaOH</a:t>
            </a:r>
            <a:r>
              <a:rPr lang="zh-CN" altLang="en-US" sz="3600" b="1" kern="100" dirty="0" smtClean="0">
                <a:solidFill>
                  <a:srgbClr val="FF0000"/>
                </a:solidFill>
                <a:latin typeface="Times New Roman" panose="02020603050405020304" pitchFamily="18" charset="0"/>
                <a:ea typeface="华文细黑"/>
                <a:cs typeface="Times New Roman" panose="02020603050405020304" pitchFamily="18" charset="0"/>
              </a:rPr>
              <a:t>剩余</a:t>
            </a:r>
            <a:endParaRPr lang="zh-CN" altLang="en-US" sz="36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2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3"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4"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136507" y="1828188"/>
            <a:ext cx="697627"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rPr>
              <a:t>b c</a:t>
            </a:r>
            <a:endParaRPr lang="zh-CN" altLang="zh-CN" sz="3200" b="1" kern="100" dirty="0">
              <a:solidFill>
                <a:srgbClr val="FF0000"/>
              </a:solidFill>
              <a:latin typeface="宋体"/>
              <a:cs typeface="Courier New"/>
            </a:endParaRPr>
          </a:p>
        </p:txBody>
      </p:sp>
      <p:sp>
        <p:nvSpPr>
          <p:cNvPr id="9" name="矩形 8"/>
          <p:cNvSpPr/>
          <p:nvPr/>
        </p:nvSpPr>
        <p:spPr>
          <a:xfrm>
            <a:off x="4222998" y="4624294"/>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1" name="矩形 10"/>
          <p:cNvSpPr/>
          <p:nvPr/>
        </p:nvSpPr>
        <p:spPr>
          <a:xfrm>
            <a:off x="3736110" y="267649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3" name="矩形 12"/>
          <p:cNvSpPr/>
          <p:nvPr/>
        </p:nvSpPr>
        <p:spPr>
          <a:xfrm>
            <a:off x="4079120" y="3322828"/>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4" name="矩形 13"/>
          <p:cNvSpPr/>
          <p:nvPr/>
        </p:nvSpPr>
        <p:spPr>
          <a:xfrm>
            <a:off x="4799062" y="3933850"/>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15" name="矩形 14"/>
          <p:cNvSpPr/>
          <p:nvPr/>
        </p:nvSpPr>
        <p:spPr>
          <a:xfrm>
            <a:off x="4785278" y="4645219"/>
            <a:ext cx="4288353" cy="584775"/>
          </a:xfrm>
          <a:prstGeom prst="rect">
            <a:avLst/>
          </a:prstGeom>
        </p:spPr>
        <p:txBody>
          <a:bodyPr wrap="none">
            <a:spAutoFit/>
          </a:bodyPr>
          <a:lstStyle/>
          <a:p>
            <a:r>
              <a:rPr lang="zh-CN" altLang="en-US" sz="3200" b="1" kern="100" dirty="0">
                <a:solidFill>
                  <a:srgbClr val="FF0000"/>
                </a:solidFill>
                <a:latin typeface="宋体"/>
                <a:ea typeface="华文细黑"/>
                <a:cs typeface="Times New Roman"/>
              </a:rPr>
              <a:t>最</a:t>
            </a:r>
            <a:r>
              <a:rPr lang="zh-CN" altLang="en-US" sz="3200" b="1" kern="100" dirty="0" smtClean="0">
                <a:solidFill>
                  <a:srgbClr val="FF0000"/>
                </a:solidFill>
                <a:latin typeface="宋体"/>
                <a:ea typeface="华文细黑"/>
                <a:cs typeface="Times New Roman"/>
              </a:rPr>
              <a:t>高价氧化物对应的酸</a:t>
            </a:r>
            <a:endParaRPr lang="zh-CN" altLang="en-US" sz="3200" b="1" kern="100" dirty="0">
              <a:solidFill>
                <a:srgbClr val="FF0000"/>
              </a:solidFill>
              <a:latin typeface="宋体"/>
              <a:ea typeface="华文细黑"/>
              <a:cs typeface="Times New Roman"/>
            </a:endParaRPr>
          </a:p>
        </p:txBody>
      </p:sp>
      <p:sp>
        <p:nvSpPr>
          <p:cNvPr id="16" name="矩形 15"/>
          <p:cNvSpPr/>
          <p:nvPr/>
        </p:nvSpPr>
        <p:spPr>
          <a:xfrm>
            <a:off x="6479435" y="1985085"/>
            <a:ext cx="5160387" cy="2554545"/>
          </a:xfrm>
          <a:prstGeom prst="rect">
            <a:avLst/>
          </a:prstGeom>
        </p:spPr>
        <p:txBody>
          <a:bodyPr wrap="none">
            <a:spAutoFit/>
          </a:bodyPr>
          <a:lstStyle/>
          <a:p>
            <a:pPr marL="457200" indent="-457200">
              <a:lnSpc>
                <a:spcPct val="125000"/>
              </a:lnSpc>
              <a:buFont typeface="Wingdings" panose="05000000000000000000" pitchFamily="2" charset="2"/>
              <a:buChar char="Ø"/>
            </a:pP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与</a:t>
            </a:r>
            <a:r>
              <a:rPr lang="en-US" altLang="zh-CN" sz="3200" b="1" kern="100" dirty="0" smtClean="0">
                <a:solidFill>
                  <a:srgbClr val="0000FF"/>
                </a:solidFill>
                <a:latin typeface="Times New Roman" panose="02020603050405020304" pitchFamily="18" charset="0"/>
                <a:ea typeface="华文细黑"/>
                <a:cs typeface="Times New Roman" panose="02020603050405020304" pitchFamily="18" charset="0"/>
              </a:rPr>
              <a:t>H</a:t>
            </a:r>
            <a:r>
              <a:rPr lang="en-US" altLang="zh-CN" sz="32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反应的难易程度</a:t>
            </a:r>
            <a:endParaRPr lang="en-US" altLang="zh-CN" sz="3200" b="1" kern="100" dirty="0" smtClean="0">
              <a:solidFill>
                <a:srgbClr val="0000FF"/>
              </a:solidFill>
              <a:latin typeface="Times New Roman" panose="02020603050405020304" pitchFamily="18" charset="0"/>
              <a:ea typeface="华文细黑"/>
              <a:cs typeface="Times New Roman" panose="02020603050405020304" pitchFamily="18" charset="0"/>
            </a:endParaRPr>
          </a:p>
          <a:p>
            <a:pPr marL="457200" indent="-457200">
              <a:lnSpc>
                <a:spcPct val="125000"/>
              </a:lnSpc>
              <a:buFont typeface="Wingdings" panose="05000000000000000000" pitchFamily="2" charset="2"/>
              <a:buChar char="Ø"/>
            </a:pPr>
            <a:r>
              <a:rPr lang="en-US" altLang="zh-CN" sz="3200" b="1" kern="100" dirty="0" smtClean="0">
                <a:solidFill>
                  <a:srgbClr val="0000FF"/>
                </a:solidFill>
                <a:latin typeface="Times New Roman" panose="02020603050405020304" pitchFamily="18" charset="0"/>
                <a:ea typeface="华文细黑"/>
                <a:cs typeface="Times New Roman" panose="02020603050405020304" pitchFamily="18" charset="0"/>
              </a:rPr>
              <a:t>HX</a:t>
            </a: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的稳定性</a:t>
            </a:r>
            <a:endParaRPr lang="en-US" altLang="zh-CN" sz="3200" b="1" kern="100" dirty="0" smtClean="0">
              <a:solidFill>
                <a:srgbClr val="0000FF"/>
              </a:solidFill>
              <a:latin typeface="Times New Roman" panose="02020603050405020304" pitchFamily="18" charset="0"/>
              <a:ea typeface="华文细黑"/>
              <a:cs typeface="Times New Roman" panose="02020603050405020304" pitchFamily="18" charset="0"/>
            </a:endParaRPr>
          </a:p>
          <a:p>
            <a:pPr marL="457200" indent="-457200">
              <a:lnSpc>
                <a:spcPct val="125000"/>
              </a:lnSpc>
              <a:buFont typeface="Wingdings" panose="05000000000000000000" pitchFamily="2" charset="2"/>
              <a:buChar char="Ø"/>
            </a:pP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置换反应（氧化性强弱）</a:t>
            </a:r>
            <a:endParaRPr lang="en-US" altLang="zh-CN" sz="3200" b="1" kern="100" dirty="0" smtClean="0">
              <a:solidFill>
                <a:srgbClr val="0000FF"/>
              </a:solidFill>
              <a:latin typeface="Times New Roman" panose="02020603050405020304" pitchFamily="18" charset="0"/>
              <a:ea typeface="华文细黑"/>
              <a:cs typeface="Times New Roman" panose="02020603050405020304" pitchFamily="18" charset="0"/>
            </a:endParaRPr>
          </a:p>
          <a:p>
            <a:pPr marL="457200" indent="-457200">
              <a:lnSpc>
                <a:spcPct val="125000"/>
              </a:lnSpc>
              <a:buFont typeface="Wingdings" panose="05000000000000000000" pitchFamily="2" charset="2"/>
              <a:buChar char="Ø"/>
            </a:pP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最高价氧化物对应的酸</a:t>
            </a:r>
            <a:endParaRPr lang="zh-CN" altLang="en-US" sz="3200" b="1" kern="100" dirty="0">
              <a:solidFill>
                <a:srgbClr val="0000FF"/>
              </a:solidFill>
              <a:latin typeface="Times New Roman" panose="02020603050405020304" pitchFamily="18" charset="0"/>
              <a:ea typeface="华文细黑"/>
              <a:cs typeface="Times New Roman" panose="02020603050405020304" pitchFamily="18" charset="0"/>
            </a:endParaRPr>
          </a:p>
        </p:txBody>
      </p:sp>
      <p:sp>
        <p:nvSpPr>
          <p:cNvPr id="17" name="矩形 16"/>
          <p:cNvSpPr/>
          <p:nvPr/>
        </p:nvSpPr>
        <p:spPr>
          <a:xfrm>
            <a:off x="5258016" y="693490"/>
            <a:ext cx="4288353" cy="707886"/>
          </a:xfrm>
          <a:prstGeom prst="rect">
            <a:avLst/>
          </a:prstGeom>
        </p:spPr>
        <p:txBody>
          <a:bodyPr wrap="none">
            <a:spAutoFit/>
          </a:bodyPr>
          <a:lstStyle/>
          <a:p>
            <a:pPr>
              <a:lnSpc>
                <a:spcPct val="125000"/>
              </a:lnSpc>
            </a:pPr>
            <a:r>
              <a:rPr lang="zh-CN" altLang="en-US" sz="3200" b="1" kern="100" dirty="0" smtClean="0">
                <a:solidFill>
                  <a:srgbClr val="0000FF"/>
                </a:solidFill>
                <a:latin typeface="Times New Roman" panose="02020603050405020304" pitchFamily="18" charset="0"/>
                <a:ea typeface="华文细黑"/>
                <a:cs typeface="Times New Roman" panose="02020603050405020304" pitchFamily="18" charset="0"/>
              </a:rPr>
              <a:t>非金属性判断的依据：</a:t>
            </a:r>
            <a:endParaRPr lang="zh-CN" altLang="en-US" sz="3200" b="1" kern="100" dirty="0">
              <a:solidFill>
                <a:srgbClr val="0000FF"/>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left)">
                                      <p:cBhvr>
                                        <p:cTn id="42" dur="10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Effect transition="in" filter="wipe(left)">
                                      <p:cBhvr>
                                        <p:cTn id="47" dur="1000"/>
                                        <p:tgtEl>
                                          <p:spTgt spid="1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xEl>
                                              <p:pRg st="2" end="2"/>
                                            </p:txEl>
                                          </p:spTgt>
                                        </p:tgtEl>
                                        <p:attrNameLst>
                                          <p:attrName>style.visibility</p:attrName>
                                        </p:attrNameLst>
                                      </p:cBhvr>
                                      <p:to>
                                        <p:strVal val="visible"/>
                                      </p:to>
                                    </p:set>
                                    <p:animEffect transition="in" filter="wipe(left)">
                                      <p:cBhvr>
                                        <p:cTn id="52" dur="1000"/>
                                        <p:tgtEl>
                                          <p:spTgt spid="1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xEl>
                                              <p:pRg st="3" end="3"/>
                                            </p:txEl>
                                          </p:spTgt>
                                        </p:tgtEl>
                                        <p:attrNameLst>
                                          <p:attrName>style.visibility</p:attrName>
                                        </p:attrNameLst>
                                      </p:cBhvr>
                                      <p:to>
                                        <p:strVal val="visible"/>
                                      </p:to>
                                    </p:set>
                                    <p:animEffect transition="in" filter="wipe(left)">
                                      <p:cBhvr>
                                        <p:cTn id="57" dur="10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3" grpId="0"/>
      <p:bldP spid="14" grpId="0"/>
      <p:bldP spid="15"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869" name="文档" r:id="rId6" imgW="11304884" imgH="1436657" progId="Word.Document.12">
                  <p:embed/>
                </p:oleObj>
              </mc:Choice>
              <mc:Fallback>
                <p:oleObj name="文档" r:id="rId6" imgW="11304884" imgH="1436657" progId="Word.Document.12">
                  <p:embed/>
                  <p:pic>
                    <p:nvPicPr>
                      <p:cNvPr id="0" name=""/>
                      <p:cNvPicPr/>
                      <p:nvPr/>
                    </p:nvPicPr>
                    <p:blipFill>
                      <a:blip r:embed="rId7"/>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359711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726414" y="4725938"/>
            <a:ext cx="5265336" cy="661015"/>
          </a:xfrm>
          <a:prstGeom prst="rect">
            <a:avLst/>
          </a:prstGeom>
        </p:spPr>
        <p:txBody>
          <a:bodyPr wrap="square">
            <a:spAutoFit/>
          </a:bodyPr>
          <a:lstStyle/>
          <a:p>
            <a:pPr algn="just">
              <a:lnSpc>
                <a:spcPct val="150000"/>
              </a:lnSpc>
              <a:spcAft>
                <a:spcPts val="0"/>
              </a:spcAft>
            </a:pPr>
            <a:r>
              <a:rPr lang="zh-CN" altLang="zh-CN" sz="2800" b="1" kern="100" dirty="0" smtClean="0">
                <a:solidFill>
                  <a:srgbClr val="FF0000"/>
                </a:solidFill>
                <a:latin typeface="Times New Roman"/>
                <a:ea typeface="华文细黑"/>
                <a:cs typeface="Times New Roman"/>
              </a:rPr>
              <a:t>室温</a:t>
            </a:r>
            <a:r>
              <a:rPr lang="zh-CN" altLang="zh-CN" sz="2800" b="1" kern="100" dirty="0">
                <a:solidFill>
                  <a:srgbClr val="FF0000"/>
                </a:solidFill>
                <a:latin typeface="Times New Roman"/>
                <a:ea typeface="华文细黑"/>
                <a:cs typeface="Times New Roman"/>
              </a:rPr>
              <a:t>下，氯酸钾在水中的</a:t>
            </a:r>
            <a:r>
              <a:rPr lang="zh-CN" altLang="zh-CN" sz="2800" b="1" kern="100" dirty="0" smtClean="0">
                <a:solidFill>
                  <a:srgbClr val="FF0000"/>
                </a:solidFill>
                <a:latin typeface="Times New Roman"/>
                <a:ea typeface="华文细黑"/>
                <a:cs typeface="Times New Roman"/>
              </a:rPr>
              <a:t>溶解度</a:t>
            </a:r>
            <a:endParaRPr lang="en-US" altLang="zh-CN" sz="2800" b="1" kern="100" dirty="0" smtClean="0">
              <a:solidFill>
                <a:srgbClr val="FF0000"/>
              </a:solidFill>
              <a:latin typeface="Times New Roman"/>
              <a:ea typeface="华文细黑"/>
              <a:cs typeface="Times New Roman"/>
            </a:endParaRPr>
          </a:p>
        </p:txBody>
      </p:sp>
      <p:sp>
        <p:nvSpPr>
          <p:cNvPr id="3" name="矩形 2"/>
          <p:cNvSpPr/>
          <p:nvPr/>
        </p:nvSpPr>
        <p:spPr>
          <a:xfrm>
            <a:off x="5268272" y="4149874"/>
            <a:ext cx="2051070" cy="523220"/>
          </a:xfrm>
          <a:prstGeom prst="rect">
            <a:avLst/>
          </a:prstGeom>
        </p:spPr>
        <p:txBody>
          <a:bodyPr wrap="square">
            <a:spAutoFit/>
          </a:bodyPr>
          <a:lstStyle/>
          <a:p>
            <a:r>
              <a:rPr lang="zh-CN" altLang="zh-CN" sz="2800" b="1" kern="100" dirty="0">
                <a:solidFill>
                  <a:srgbClr val="FF0000"/>
                </a:solidFill>
                <a:latin typeface="Times New Roman"/>
                <a:ea typeface="华文细黑"/>
                <a:cs typeface="Times New Roman"/>
              </a:rPr>
              <a:t>复分解反应　</a:t>
            </a:r>
            <a:endParaRPr lang="zh-CN" altLang="en-US" sz="2800" dirty="0"/>
          </a:p>
        </p:txBody>
      </p:sp>
      <p:sp>
        <p:nvSpPr>
          <p:cNvPr id="4" name="矩形 3"/>
          <p:cNvSpPr/>
          <p:nvPr/>
        </p:nvSpPr>
        <p:spPr>
          <a:xfrm>
            <a:off x="550590" y="5412920"/>
            <a:ext cx="3416320" cy="738664"/>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明显小于其他</a:t>
            </a:r>
            <a:r>
              <a:rPr lang="zh-CN" altLang="zh-CN" sz="2800" b="1" kern="100" dirty="0" smtClean="0">
                <a:solidFill>
                  <a:srgbClr val="FF0000"/>
                </a:solidFill>
                <a:latin typeface="Times New Roman"/>
                <a:ea typeface="华文细黑"/>
                <a:cs typeface="Times New Roman"/>
              </a:rPr>
              <a:t>晶体</a:t>
            </a:r>
            <a:r>
              <a:rPr lang="zh-CN" altLang="en-US"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46635379"/>
              </p:ext>
            </p:extLst>
          </p:nvPr>
        </p:nvGraphicFramePr>
        <p:xfrm>
          <a:off x="6500460" y="3602838"/>
          <a:ext cx="10885488" cy="1000125"/>
        </p:xfrm>
        <a:graphic>
          <a:graphicData uri="http://schemas.openxmlformats.org/presentationml/2006/ole">
            <mc:AlternateContent xmlns:mc="http://schemas.openxmlformats.org/markup-compatibility/2006">
              <mc:Choice xmlns:v="urn:schemas-microsoft-com:vml" Requires="v">
                <p:oleObj spid="_x0000_s111870" name="文档" r:id="rId8" imgW="11014826" imgH="1017408" progId="Word.Document.12">
                  <p:embed/>
                </p:oleObj>
              </mc:Choice>
              <mc:Fallback>
                <p:oleObj name="文档" r:id="rId8" imgW="11014826" imgH="1017408" progId="Word.Document.12">
                  <p:embed/>
                  <p:pic>
                    <p:nvPicPr>
                      <p:cNvPr id="0" name="对象 7"/>
                      <p:cNvPicPr>
                        <a:picLocks noChangeAspect="1" noChangeArrowheads="1"/>
                      </p:cNvPicPr>
                      <p:nvPr/>
                    </p:nvPicPr>
                    <p:blipFill>
                      <a:blip r:embed="rId9"/>
                      <a:srcRect/>
                      <a:stretch>
                        <a:fillRect/>
                      </a:stretch>
                    </p:blipFill>
                    <p:spPr bwMode="auto">
                      <a:xfrm>
                        <a:off x="6500460" y="3602838"/>
                        <a:ext cx="108854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1024856" y="1601128"/>
            <a:ext cx="526106"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rPr>
              <a:t>-1</a:t>
            </a:r>
            <a:endParaRPr lang="zh-CN" altLang="zh-CN" sz="3200" b="1" kern="100" dirty="0">
              <a:solidFill>
                <a:srgbClr val="FF0000"/>
              </a:solidFill>
              <a:latin typeface="宋体"/>
              <a:cs typeface="Courier New"/>
            </a:endParaRPr>
          </a:p>
        </p:txBody>
      </p:sp>
      <p:sp>
        <p:nvSpPr>
          <p:cNvPr id="15" name="矩形 14"/>
          <p:cNvSpPr/>
          <p:nvPr/>
        </p:nvSpPr>
        <p:spPr>
          <a:xfrm>
            <a:off x="4679229" y="1601128"/>
            <a:ext cx="623889"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rPr>
              <a:t>+5</a:t>
            </a:r>
            <a:endParaRPr lang="zh-CN" altLang="zh-CN" sz="3200" b="1" kern="100" dirty="0">
              <a:solidFill>
                <a:srgbClr val="FF0000"/>
              </a:solidFill>
              <a:latin typeface="宋体"/>
              <a:cs typeface="Courier New"/>
            </a:endParaRPr>
          </a:p>
        </p:txBody>
      </p:sp>
      <p:sp>
        <p:nvSpPr>
          <p:cNvPr id="16" name="矩形 15"/>
          <p:cNvSpPr/>
          <p:nvPr/>
        </p:nvSpPr>
        <p:spPr>
          <a:xfrm>
            <a:off x="7391350" y="1328427"/>
            <a:ext cx="5265336" cy="661207"/>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Times New Roman"/>
              </a:rPr>
              <a:t>NaClO</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+KCl</a:t>
            </a:r>
            <a:r>
              <a:rPr lang="en-US" altLang="zh-CN" sz="2800" b="1" kern="100" dirty="0">
                <a:solidFill>
                  <a:srgbClr val="FF0000"/>
                </a:solidFill>
                <a:latin typeface="Times New Roman"/>
                <a:ea typeface="华文细黑"/>
                <a:cs typeface="Times New Roman"/>
              </a:rPr>
              <a:t>==NaCl+KClO</a:t>
            </a:r>
            <a:r>
              <a:rPr lang="en-US" altLang="zh-CN" sz="2800" b="1" kern="100" baseline="-25000" dirty="0">
                <a:solidFill>
                  <a:srgbClr val="FF0000"/>
                </a:solidFill>
                <a:latin typeface="Times New Roman"/>
                <a:ea typeface="华文细黑"/>
                <a:cs typeface="Times New Roman"/>
              </a:rPr>
              <a:t>3</a:t>
            </a:r>
            <a:r>
              <a:rPr lang="en-US" altLang="zh-CN" sz="2800" b="1" kern="100" dirty="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p:txBody>
      </p:sp>
      <p:sp>
        <p:nvSpPr>
          <p:cNvPr id="17" name="矩形 16"/>
          <p:cNvSpPr/>
          <p:nvPr/>
        </p:nvSpPr>
        <p:spPr>
          <a:xfrm>
            <a:off x="3217595" y="2261198"/>
            <a:ext cx="1005403" cy="736548"/>
          </a:xfrm>
          <a:prstGeom prst="rect">
            <a:avLst/>
          </a:prstGeom>
        </p:spPr>
        <p:txBody>
          <a:bodyPr wrap="none">
            <a:spAutoFit/>
          </a:bodyPr>
          <a:lstStyle/>
          <a:p>
            <a:pPr algn="just">
              <a:lnSpc>
                <a:spcPct val="150000"/>
              </a:lnSpc>
              <a:spcAft>
                <a:spcPts val="0"/>
              </a:spcAft>
            </a:pPr>
            <a:r>
              <a:rPr lang="zh-CN" altLang="en-US" sz="3200" b="1" kern="100" dirty="0" smtClean="0">
                <a:solidFill>
                  <a:srgbClr val="FF0000"/>
                </a:solidFill>
                <a:latin typeface="Times New Roman"/>
                <a:ea typeface="华文细黑"/>
              </a:rPr>
              <a:t>电解</a:t>
            </a:r>
            <a:endParaRPr lang="zh-CN" altLang="zh-CN" sz="3200" b="1" kern="100" dirty="0">
              <a:solidFill>
                <a:srgbClr val="FF0000"/>
              </a:solidFill>
              <a:latin typeface="宋体"/>
              <a:cs typeface="Courier New"/>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p:bldP spid="14" grpId="0"/>
      <p:bldP spid="15" grpId="0"/>
      <p:bldP spid="16"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74" y="-26590"/>
            <a:ext cx="12071871"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13666" name="Picture 2" descr="HX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484" y="1341562"/>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190550" y="4036167"/>
            <a:ext cx="11737304" cy="2850011"/>
          </a:xfrm>
          <a:prstGeom prst="rect">
            <a:avLst/>
          </a:prstGeom>
        </p:spPr>
        <p:txBody>
          <a:bodyPr wrap="square">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有漂白性</a:t>
            </a:r>
            <a:endParaRPr lang="en-US" altLang="zh-CN" sz="2800" kern="100" dirty="0" smtClean="0">
              <a:latin typeface="Times New Roman"/>
              <a:ea typeface="华文细黑"/>
              <a:cs typeface="Times New Roman"/>
            </a:endParaRPr>
          </a:p>
        </p:txBody>
      </p:sp>
      <p:sp>
        <p:nvSpPr>
          <p:cNvPr id="2" name="矩形 1"/>
          <p:cNvSpPr/>
          <p:nvPr/>
        </p:nvSpPr>
        <p:spPr>
          <a:xfrm>
            <a:off x="1717410" y="1082143"/>
            <a:ext cx="561372" cy="979499"/>
          </a:xfrm>
          <a:prstGeom prst="rect">
            <a:avLst/>
          </a:prstGeom>
        </p:spPr>
        <p:txBody>
          <a:bodyPr wrap="none">
            <a:spAutoFit/>
          </a:bodyPr>
          <a:lstStyle/>
          <a:p>
            <a:pPr algn="just">
              <a:lnSpc>
                <a:spcPct val="150000"/>
              </a:lnSpc>
              <a:spcAft>
                <a:spcPts val="0"/>
              </a:spcAft>
            </a:pPr>
            <a:r>
              <a:rPr lang="en-US" altLang="zh-CN" sz="4400" b="1" kern="100" dirty="0">
                <a:solidFill>
                  <a:srgbClr val="FF0000"/>
                </a:solidFill>
                <a:latin typeface="Times New Roman"/>
                <a:ea typeface="华文细黑"/>
                <a:cs typeface="Courier New"/>
              </a:rPr>
              <a:t>B</a:t>
            </a:r>
            <a:endParaRPr lang="zh-CN" altLang="zh-CN" sz="4400" b="1" kern="100" dirty="0">
              <a:solidFill>
                <a:srgbClr val="FF0000"/>
              </a:solidFill>
              <a:latin typeface="宋体"/>
              <a:cs typeface="Courier New"/>
            </a:endParaRPr>
          </a:p>
        </p:txBody>
      </p:sp>
      <p:cxnSp>
        <p:nvCxnSpPr>
          <p:cNvPr id="5" name="直接连接符 4"/>
          <p:cNvCxnSpPr/>
          <p:nvPr/>
        </p:nvCxnSpPr>
        <p:spPr>
          <a:xfrm>
            <a:off x="9188557" y="693490"/>
            <a:ext cx="278283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8056" y="1341562"/>
            <a:ext cx="222072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759502" y="4797946"/>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7" name="矩形 26"/>
          <p:cNvSpPr/>
          <p:nvPr/>
        </p:nvSpPr>
        <p:spPr>
          <a:xfrm>
            <a:off x="5304859" y="5519767"/>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8" name="矩形 27"/>
          <p:cNvSpPr/>
          <p:nvPr/>
        </p:nvSpPr>
        <p:spPr>
          <a:xfrm>
            <a:off x="5803681" y="5653331"/>
            <a:ext cx="6340197" cy="584775"/>
          </a:xfrm>
          <a:prstGeom prst="rect">
            <a:avLst/>
          </a:prstGeom>
        </p:spPr>
        <p:txBody>
          <a:bodyPr wrap="non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“无需证明湿润的氯气有漂白性”</a:t>
            </a:r>
            <a:endParaRPr lang="zh-CN" altLang="en-US" sz="32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9" name="矩形 28"/>
          <p:cNvSpPr/>
          <p:nvPr/>
        </p:nvSpPr>
        <p:spPr>
          <a:xfrm>
            <a:off x="8905259" y="4151615"/>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30" name="矩形 29"/>
          <p:cNvSpPr/>
          <p:nvPr/>
        </p:nvSpPr>
        <p:spPr>
          <a:xfrm>
            <a:off x="9191550" y="4725938"/>
            <a:ext cx="3057247" cy="584775"/>
          </a:xfrm>
          <a:prstGeom prst="rect">
            <a:avLst/>
          </a:prstGeom>
        </p:spPr>
        <p:txBody>
          <a:bodyPr wrap="non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前除水，后隔水</a:t>
            </a:r>
            <a:endParaRPr lang="zh-CN" altLang="en-US" sz="32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31" name="矩形 30"/>
          <p:cNvSpPr/>
          <p:nvPr/>
        </p:nvSpPr>
        <p:spPr>
          <a:xfrm>
            <a:off x="9934663" y="3061043"/>
            <a:ext cx="1826141" cy="584775"/>
          </a:xfrm>
          <a:prstGeom prst="rect">
            <a:avLst/>
          </a:prstGeom>
        </p:spPr>
        <p:txBody>
          <a:bodyPr wrap="none">
            <a:spAutoFit/>
          </a:bodyPr>
          <a:lstStyle/>
          <a:p>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尾气处理</a:t>
            </a:r>
            <a:endParaRPr lang="zh-CN" altLang="en-US" sz="32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linds(horizont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linds(horizontal)">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down)">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7" grpId="0"/>
      <p:bldP spid="28" grpId="0"/>
      <p:bldP spid="29" grpId="0"/>
      <p:bldP spid="30" grpId="0"/>
      <p:bldP spid="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7294"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矩形 21"/>
          <p:cNvSpPr/>
          <p:nvPr/>
        </p:nvSpPr>
        <p:spPr>
          <a:xfrm>
            <a:off x="961429" y="3566259"/>
            <a:ext cx="957313" cy="1015663"/>
          </a:xfrm>
          <a:prstGeom prst="rect">
            <a:avLst/>
          </a:prstGeom>
        </p:spPr>
        <p:txBody>
          <a:bodyPr wrap="none">
            <a:spAutoFit/>
          </a:bodyPr>
          <a:lstStyle/>
          <a:p>
            <a:r>
              <a:rPr lang="en-US" altLang="zh-CN" sz="6000" b="1" kern="100" dirty="0">
                <a:solidFill>
                  <a:srgbClr val="FF0000"/>
                </a:solidFill>
                <a:latin typeface="宋体"/>
                <a:ea typeface="华文细黑"/>
                <a:cs typeface="Times New Roman"/>
              </a:rPr>
              <a:t>√</a:t>
            </a:r>
            <a:endParaRPr lang="zh-CN" altLang="en-US" sz="6000" b="1" kern="100" dirty="0">
              <a:solidFill>
                <a:srgbClr val="FF0000"/>
              </a:solidFill>
              <a:latin typeface="宋体"/>
              <a:ea typeface="华文细黑"/>
              <a:cs typeface="Times New Roman"/>
            </a:endParaRPr>
          </a:p>
        </p:txBody>
      </p:sp>
      <p:sp>
        <p:nvSpPr>
          <p:cNvPr id="23" name="矩形 22"/>
          <p:cNvSpPr/>
          <p:nvPr/>
        </p:nvSpPr>
        <p:spPr>
          <a:xfrm>
            <a:off x="9742374" y="3709115"/>
            <a:ext cx="1188146" cy="584775"/>
          </a:xfrm>
          <a:prstGeom prst="rect">
            <a:avLst/>
          </a:prstGeom>
        </p:spPr>
        <p:txBody>
          <a:bodyPr wrap="none">
            <a:spAutoFit/>
          </a:bodyPr>
          <a:lstStyle/>
          <a:p>
            <a:r>
              <a:rPr lang="en-US" altLang="zh-CN" sz="3200" b="1" kern="100" dirty="0" smtClean="0">
                <a:solidFill>
                  <a:srgbClr val="FF0000"/>
                </a:solidFill>
                <a:latin typeface="Times New Roman" panose="02020603050405020304" pitchFamily="18" charset="0"/>
                <a:ea typeface="华文细黑"/>
                <a:cs typeface="Times New Roman" panose="02020603050405020304" pitchFamily="18" charset="0"/>
              </a:rPr>
              <a:t>Br</a:t>
            </a:r>
            <a:r>
              <a:rPr lang="en-US" altLang="zh-CN" sz="32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3200" b="1" kern="100" dirty="0" smtClean="0">
                <a:solidFill>
                  <a:srgbClr val="FF0000"/>
                </a:solidFill>
                <a:latin typeface="Times New Roman" panose="02020603050405020304" pitchFamily="18" charset="0"/>
                <a:ea typeface="华文细黑"/>
                <a:cs typeface="Times New Roman" panose="02020603050405020304" pitchFamily="18" charset="0"/>
              </a:rPr>
              <a:t>水</a:t>
            </a:r>
            <a:endParaRPr lang="zh-CN" altLang="en-US" sz="3200" b="1" kern="100" dirty="0">
              <a:solidFill>
                <a:srgbClr val="FF0000"/>
              </a:solidFill>
              <a:latin typeface="Times New Roman" panose="02020603050405020304" pitchFamily="18" charset="0"/>
              <a:ea typeface="华文细黑"/>
              <a:cs typeface="Times New Roman" panose="02020603050405020304" pitchFamily="18" charset="0"/>
            </a:endParaRPr>
          </a:p>
        </p:txBody>
      </p:sp>
      <p:sp>
        <p:nvSpPr>
          <p:cNvPr id="24" name="矩形 23"/>
          <p:cNvSpPr/>
          <p:nvPr/>
        </p:nvSpPr>
        <p:spPr>
          <a:xfrm>
            <a:off x="8281486" y="2259663"/>
            <a:ext cx="3862392" cy="523220"/>
          </a:xfrm>
          <a:prstGeom prst="rect">
            <a:avLst/>
          </a:prstGeom>
        </p:spPr>
        <p:txBody>
          <a:bodyPr wrap="square">
            <a:spAutoFit/>
          </a:bodyPr>
          <a:lstStyle/>
          <a:p>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析出</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NaCl</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NaClO</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固体</a:t>
            </a:r>
            <a:endParaRPr lang="zh-CN" altLang="en-US" sz="2800" b="1" kern="100" dirty="0">
              <a:solidFill>
                <a:srgbClr val="FF0000"/>
              </a:solidFill>
              <a:latin typeface="Times New Roman" panose="02020603050405020304" pitchFamily="18" charset="0"/>
              <a:ea typeface="华文细黑"/>
              <a:cs typeface="Times New Roman" panose="02020603050405020304" pitchFamily="18" charset="0"/>
            </a:endParaRP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一种物质只加一次</a:t>
            </a:r>
            <a:r>
              <a:rPr lang="en-US" altLang="zh-CN" sz="2800" b="1" kern="100" dirty="0">
                <a:solidFill>
                  <a:srgbClr val="FF0000"/>
                </a:solidFill>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矩形 21"/>
          <p:cNvSpPr/>
          <p:nvPr/>
        </p:nvSpPr>
        <p:spPr>
          <a:xfrm>
            <a:off x="6671408" y="3503543"/>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3" name="矩形 22"/>
          <p:cNvSpPr/>
          <p:nvPr/>
        </p:nvSpPr>
        <p:spPr>
          <a:xfrm>
            <a:off x="10631710" y="4077866"/>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4" name="矩形 23"/>
          <p:cNvSpPr/>
          <p:nvPr/>
        </p:nvSpPr>
        <p:spPr>
          <a:xfrm>
            <a:off x="8975664" y="4724197"/>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5" name="矩形 24"/>
          <p:cNvSpPr/>
          <p:nvPr/>
        </p:nvSpPr>
        <p:spPr>
          <a:xfrm>
            <a:off x="8327454" y="5302002"/>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 name="矩形 1"/>
          <p:cNvSpPr/>
          <p:nvPr/>
        </p:nvSpPr>
        <p:spPr>
          <a:xfrm>
            <a:off x="1064198" y="5941363"/>
            <a:ext cx="562814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5I</a:t>
            </a:r>
            <a:r>
              <a:rPr lang="en-US" altLang="zh-CN" sz="3200" b="1" kern="100" baseline="30000" dirty="0" smtClean="0">
                <a:solidFill>
                  <a:srgbClr val="FF0000"/>
                </a:solidFill>
                <a:latin typeface="Times New Roman"/>
                <a:ea typeface="华文细黑"/>
                <a:cs typeface="Courier New"/>
              </a:rPr>
              <a:t>-</a:t>
            </a:r>
            <a:r>
              <a:rPr lang="zh-CN" altLang="zh-CN"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Courier New"/>
              </a:rPr>
              <a:t>IO</a:t>
            </a:r>
            <a:r>
              <a:rPr lang="en-US" altLang="zh-CN" sz="3200" b="1" kern="100" baseline="-25000" dirty="0" smtClean="0">
                <a:solidFill>
                  <a:srgbClr val="FF0000"/>
                </a:solidFill>
                <a:latin typeface="Times New Roman"/>
                <a:ea typeface="华文细黑"/>
                <a:cs typeface="Courier New"/>
              </a:rPr>
              <a:t>3</a:t>
            </a:r>
            <a:r>
              <a:rPr lang="en-US" altLang="zh-CN" sz="3200" b="1" kern="100" baseline="30000" dirty="0" smtClean="0">
                <a:solidFill>
                  <a:srgbClr val="FF0000"/>
                </a:solidFill>
                <a:latin typeface="Times New Roman"/>
                <a:ea typeface="华文细黑"/>
                <a:cs typeface="Courier New"/>
              </a:rPr>
              <a:t>-</a:t>
            </a:r>
            <a:r>
              <a:rPr lang="zh-CN" altLang="zh-CN"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Courier New"/>
              </a:rPr>
              <a:t>6H</a:t>
            </a:r>
            <a:r>
              <a:rPr lang="en-US" altLang="zh-CN" sz="3200" b="1" kern="100" baseline="30000" dirty="0" smtClean="0">
                <a:solidFill>
                  <a:srgbClr val="FF0000"/>
                </a:solidFill>
                <a:latin typeface="Times New Roman"/>
                <a:ea typeface="华文细黑"/>
                <a:cs typeface="Courier New"/>
              </a:rPr>
              <a:t>+</a:t>
            </a:r>
            <a:r>
              <a:rPr lang="en-US" altLang="zh-CN" sz="3200" b="1" kern="100" spc="-80" dirty="0" smtClean="0">
                <a:solidFill>
                  <a:srgbClr val="FF0000"/>
                </a:solidFill>
                <a:latin typeface="Times New Roman"/>
                <a:ea typeface="华文细黑"/>
                <a:cs typeface="Courier New"/>
              </a:rPr>
              <a:t> ==</a:t>
            </a:r>
            <a:r>
              <a:rPr lang="en-US" altLang="zh-CN" sz="3200" b="1" kern="100" dirty="0" smtClean="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3I</a:t>
            </a:r>
            <a:r>
              <a:rPr lang="en-US" altLang="zh-CN" sz="3200" b="1" kern="100" baseline="-25000" dirty="0">
                <a:solidFill>
                  <a:srgbClr val="FF0000"/>
                </a:solidFill>
                <a:latin typeface="Times New Roman"/>
                <a:ea typeface="华文细黑"/>
                <a:cs typeface="Courier New"/>
              </a:rPr>
              <a:t>2</a:t>
            </a:r>
            <a:r>
              <a:rPr lang="zh-CN" altLang="zh-CN" sz="3200" b="1" kern="1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Courier New"/>
              </a:rPr>
              <a:t>3H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endParaRPr lang="zh-CN" altLang="en-US" sz="3200" b="1" dirty="0">
              <a:solidFill>
                <a:srgbClr val="FF0000"/>
              </a:solidFill>
            </a:endParaRPr>
          </a:p>
        </p:txBody>
      </p:sp>
      <p:sp>
        <p:nvSpPr>
          <p:cNvPr id="3" name="矩形 2"/>
          <p:cNvSpPr/>
          <p:nvPr/>
        </p:nvSpPr>
        <p:spPr>
          <a:xfrm>
            <a:off x="8276550" y="2508204"/>
            <a:ext cx="554960" cy="945002"/>
          </a:xfrm>
          <a:prstGeom prst="rect">
            <a:avLst/>
          </a:prstGeom>
        </p:spPr>
        <p:txBody>
          <a:bodyPr wrap="none">
            <a:spAutoFit/>
          </a:bodyPr>
          <a:lstStyle/>
          <a:p>
            <a:pPr algn="just">
              <a:lnSpc>
                <a:spcPct val="160000"/>
              </a:lnSpc>
              <a:spcAft>
                <a:spcPts val="0"/>
              </a:spcAft>
            </a:pPr>
            <a:r>
              <a:rPr lang="en-US" altLang="zh-CN" sz="4000" b="1" kern="100" dirty="0">
                <a:solidFill>
                  <a:srgbClr val="FF0000"/>
                </a:solidFill>
                <a:latin typeface="Times New Roman"/>
                <a:ea typeface="华文细黑"/>
                <a:cs typeface="Courier New"/>
              </a:rPr>
              <a:t>D</a:t>
            </a:r>
            <a:endParaRPr lang="zh-CN" altLang="zh-CN" sz="1400" b="1" kern="100" dirty="0">
              <a:solidFill>
                <a:srgbClr val="FF0000"/>
              </a:solidFill>
              <a:latin typeface="宋体"/>
              <a:cs typeface="Courier New"/>
            </a:endParaRPr>
          </a:p>
        </p:txBody>
      </p:sp>
      <p:sp>
        <p:nvSpPr>
          <p:cNvPr id="5" name="等腰三角形 4"/>
          <p:cNvSpPr/>
          <p:nvPr/>
        </p:nvSpPr>
        <p:spPr bwMode="auto">
          <a:xfrm>
            <a:off x="7254359" y="4077866"/>
            <a:ext cx="253779" cy="216024"/>
          </a:xfrm>
          <a:prstGeom prst="triangl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矩形 27"/>
          <p:cNvSpPr/>
          <p:nvPr/>
        </p:nvSpPr>
        <p:spPr>
          <a:xfrm>
            <a:off x="6525286" y="5941362"/>
            <a:ext cx="547457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酸性条件下归中，重新产生</a:t>
            </a:r>
            <a:r>
              <a:rPr lang="en-US" altLang="zh-CN" sz="3200" b="1" kern="100" dirty="0" smtClean="0">
                <a:solidFill>
                  <a:srgbClr val="FF0000"/>
                </a:solidFill>
                <a:latin typeface="Times New Roman"/>
                <a:ea typeface="华文细黑"/>
                <a:cs typeface="Courier New"/>
              </a:rPr>
              <a:t>I</a:t>
            </a:r>
            <a:r>
              <a:rPr lang="en-US" altLang="zh-CN" sz="3200" b="1" kern="100" baseline="-25000" dirty="0" smtClean="0">
                <a:solidFill>
                  <a:srgbClr val="FF0000"/>
                </a:solidFill>
                <a:latin typeface="Times New Roman"/>
                <a:ea typeface="华文细黑"/>
                <a:cs typeface="Courier New"/>
              </a:rPr>
              <a:t>2</a:t>
            </a:r>
            <a:endParaRPr lang="zh-CN" altLang="en-US" sz="3200" b="1" baseline="-25000" dirty="0">
              <a:solidFill>
                <a:srgbClr val="FF0000"/>
              </a:solidFill>
            </a:endParaRP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1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 grpId="0"/>
      <p:bldP spid="3" grpId="0"/>
      <p:bldP spid="5" grpId="0" animBg="1"/>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977" name="文档" r:id="rId17" imgW="451474" imgH="647303" progId="Word.Document.12">
                  <p:embed/>
                </p:oleObj>
              </mc:Choice>
              <mc:Fallback>
                <p:oleObj name="文档" r:id="rId17" imgW="451474" imgH="647303" progId="Word.Document.12">
                  <p:embed/>
                  <p:pic>
                    <p:nvPicPr>
                      <p:cNvPr id="0" name=""/>
                      <p:cNvPicPr/>
                      <p:nvPr/>
                    </p:nvPicPr>
                    <p:blipFill>
                      <a:blip r:embed="rId18"/>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bwMode="auto">
          <a:xfrm>
            <a:off x="5807174" y="1788084"/>
            <a:ext cx="3740266" cy="92163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矩形 4"/>
          <p:cNvSpPr/>
          <p:nvPr/>
        </p:nvSpPr>
        <p:spPr>
          <a:xfrm>
            <a:off x="7285202" y="5431504"/>
            <a:ext cx="3538148"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氧</a:t>
            </a:r>
            <a:r>
              <a:rPr lang="zh-CN" altLang="zh-CN" sz="2800" b="1" kern="100" dirty="0" smtClean="0">
                <a:solidFill>
                  <a:srgbClr val="FF0000"/>
                </a:solidFill>
                <a:latin typeface="Times New Roman"/>
                <a:ea typeface="华文细黑"/>
                <a:cs typeface="Times New Roman"/>
              </a:rPr>
              <a:t>化性</a:t>
            </a:r>
            <a:r>
              <a:rPr lang="zh-CN" altLang="en-US"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 </a:t>
            </a:r>
            <a:endParaRPr lang="zh-CN" altLang="en-US" sz="2800" b="1" dirty="0">
              <a:solidFill>
                <a:srgbClr val="FF0000"/>
              </a:solidFill>
            </a:endParaRPr>
          </a:p>
        </p:txBody>
      </p:sp>
      <p:sp>
        <p:nvSpPr>
          <p:cNvPr id="24" name="矩形 23"/>
          <p:cNvSpPr/>
          <p:nvPr/>
        </p:nvSpPr>
        <p:spPr>
          <a:xfrm>
            <a:off x="4280971" y="3141762"/>
            <a:ext cx="554960" cy="707886"/>
          </a:xfrm>
          <a:prstGeom prst="rect">
            <a:avLst/>
          </a:prstGeom>
        </p:spPr>
        <p:txBody>
          <a:bodyPr wrap="none">
            <a:spAutoFit/>
          </a:bodyPr>
          <a:lstStyle/>
          <a:p>
            <a:r>
              <a:rPr lang="en-US" altLang="zh-CN" sz="4000" b="1" kern="100" dirty="0" smtClean="0">
                <a:solidFill>
                  <a:srgbClr val="FF0000"/>
                </a:solidFill>
                <a:latin typeface="Times New Roman"/>
                <a:ea typeface="华文细黑"/>
                <a:cs typeface="Times New Roman"/>
              </a:rPr>
              <a:t>C</a:t>
            </a:r>
            <a:endParaRPr lang="zh-CN" altLang="en-US" sz="4000" b="1" dirty="0">
              <a:solidFill>
                <a:srgbClr val="FF0000"/>
              </a:solidFill>
            </a:endParaRP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497" name="文档" r:id="rId4" imgW="2001029" imgH="838110" progId="Word.Document.12">
                  <p:embed/>
                </p:oleObj>
              </mc:Choice>
              <mc:Fallback>
                <p:oleObj name="文档" r:id="rId4" imgW="2001029" imgH="838110" progId="Word.Document.12">
                  <p:embed/>
                  <p:pic>
                    <p:nvPicPr>
                      <p:cNvPr id="0" name=""/>
                      <p:cNvPicPr/>
                      <p:nvPr/>
                    </p:nvPicPr>
                    <p:blipFill>
                      <a:blip r:embed="rId5"/>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1"/>
                                        </p:tgtEl>
                                        <p:attrNameLst>
                                          <p:attrName>style.visibility</p:attrName>
                                        </p:attrNameLst>
                                      </p:cBhvr>
                                      <p:to>
                                        <p:strVal val="visible"/>
                                      </p:to>
                                    </p:set>
                                    <p:animEffect transition="in" filter="blinds(horizontal)">
                                      <p:cBhvr>
                                        <p:cTn id="52" dur="500"/>
                                        <p:tgtEl>
                                          <p:spTgt spid="327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274"/>
                                        </p:tgtEl>
                                        <p:attrNameLst>
                                          <p:attrName>style.visibility</p:attrName>
                                        </p:attrNameLst>
                                      </p:cBhvr>
                                      <p:to>
                                        <p:strVal val="visible"/>
                                      </p:to>
                                    </p:set>
                                    <p:animEffect transition="in" filter="blinds(horizontal)">
                                      <p:cBhvr>
                                        <p:cTn id="57" dur="500"/>
                                        <p:tgtEl>
                                          <p:spTgt spid="3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9003" name="文档" r:id="rId16" imgW="578563" imgH="672864" progId="Word.Document.12">
                  <p:embed/>
                </p:oleObj>
              </mc:Choice>
              <mc:Fallback>
                <p:oleObj name="文档" r:id="rId16" imgW="578563" imgH="672864" progId="Word.Document.12">
                  <p:embed/>
                  <p:pic>
                    <p:nvPicPr>
                      <p:cNvPr id="0" name=""/>
                      <p:cNvPicPr/>
                      <p:nvPr/>
                    </p:nvPicPr>
                    <p:blipFill>
                      <a:blip r:embed="rId17"/>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3568" y="1917626"/>
            <a:ext cx="6750511" cy="243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445193" y="1372331"/>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cs typeface="Courier New"/>
              </a:rPr>
              <a:t>C</a:t>
            </a:r>
            <a:endParaRPr lang="zh-CN" altLang="en-US" sz="3600" b="1" dirty="0">
              <a:solidFill>
                <a:srgbClr val="FF0000"/>
              </a:solidFill>
            </a:endParaRPr>
          </a:p>
        </p:txBody>
      </p:sp>
      <p:pic>
        <p:nvPicPr>
          <p:cNvPr id="118788" name="Picture 4" descr="HX19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6055" y="4365898"/>
            <a:ext cx="6825295" cy="245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982638" y="3861842"/>
            <a:ext cx="105189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2.24L</a:t>
            </a:r>
            <a:endParaRPr lang="zh-CN" altLang="en-US" sz="2800" b="1" dirty="0">
              <a:solidFill>
                <a:srgbClr val="FF0000"/>
              </a:solidFill>
            </a:endParaRPr>
          </a:p>
        </p:txBody>
      </p:sp>
      <p:sp>
        <p:nvSpPr>
          <p:cNvPr id="23" name="矩形 22"/>
          <p:cNvSpPr/>
          <p:nvPr/>
        </p:nvSpPr>
        <p:spPr>
          <a:xfrm>
            <a:off x="4229337" y="3861842"/>
            <a:ext cx="105189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2.24L</a:t>
            </a:r>
            <a:endParaRPr lang="zh-CN" altLang="en-US" sz="2800" b="1" dirty="0">
              <a:solidFill>
                <a:srgbClr val="FF0000"/>
              </a:solidFill>
            </a:endParaRPr>
          </a:p>
        </p:txBody>
      </p:sp>
      <p:sp>
        <p:nvSpPr>
          <p:cNvPr id="24" name="矩形 23"/>
          <p:cNvSpPr/>
          <p:nvPr/>
        </p:nvSpPr>
        <p:spPr>
          <a:xfrm>
            <a:off x="4439022" y="6310114"/>
            <a:ext cx="105189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4.48L</a:t>
            </a:r>
            <a:endParaRPr lang="zh-CN" altLang="en-US" sz="2800" b="1" dirty="0">
              <a:solidFill>
                <a:srgbClr val="FF0000"/>
              </a:solidFill>
            </a:endParaRPr>
          </a:p>
        </p:txBody>
      </p:sp>
      <p:cxnSp>
        <p:nvCxnSpPr>
          <p:cNvPr id="6" name="直接连接符 5"/>
          <p:cNvCxnSpPr/>
          <p:nvPr/>
        </p:nvCxnSpPr>
        <p:spPr>
          <a:xfrm>
            <a:off x="2034529" y="3645818"/>
            <a:ext cx="532285" cy="47763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21898" y="3623025"/>
            <a:ext cx="532285" cy="47763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16597" y="6030839"/>
            <a:ext cx="532285" cy="47763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12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3" grpId="0"/>
      <p:bldP spid="2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356" name="文档" r:id="rId3" imgW="8131972" imgH="4000215" progId="Word.Document.12">
                  <p:embed/>
                </p:oleObj>
              </mc:Choice>
              <mc:Fallback>
                <p:oleObj name="文档" r:id="rId3" imgW="8131972" imgH="4000215" progId="Word.Document.12">
                  <p:embed/>
                  <p:pic>
                    <p:nvPicPr>
                      <p:cNvPr id="0" name=""/>
                      <p:cNvPicPr/>
                      <p:nvPr/>
                    </p:nvPicPr>
                    <p:blipFill>
                      <a:blip r:embed="rId4"/>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矩形 19"/>
          <p:cNvSpPr/>
          <p:nvPr/>
        </p:nvSpPr>
        <p:spPr>
          <a:xfrm>
            <a:off x="4439022" y="2495431"/>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21" name="矩形 20"/>
          <p:cNvSpPr/>
          <p:nvPr/>
        </p:nvSpPr>
        <p:spPr>
          <a:xfrm>
            <a:off x="2322048" y="165274"/>
            <a:ext cx="7550835" cy="769417"/>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smtClean="0">
                <a:solidFill>
                  <a:srgbClr val="0000FF"/>
                </a:solidFill>
                <a:latin typeface="Times New Roman"/>
                <a:ea typeface="华文细黑"/>
                <a:cs typeface="Courier New"/>
              </a:rPr>
              <a:t>MnO</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en-US" altLang="zh-CN" sz="2800" kern="100" dirty="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52076003"/>
              </p:ext>
            </p:extLst>
          </p:nvPr>
        </p:nvGraphicFramePr>
        <p:xfrm>
          <a:off x="5227538" y="105222"/>
          <a:ext cx="1206500" cy="812800"/>
        </p:xfrm>
        <a:graphic>
          <a:graphicData uri="http://schemas.openxmlformats.org/presentationml/2006/ole">
            <mc:AlternateContent xmlns:mc="http://schemas.openxmlformats.org/markup-compatibility/2006">
              <mc:Choice xmlns:v="urn:schemas-microsoft-com:vml" Requires="v">
                <p:oleObj spid="_x0000_s45357" name="文档" r:id="rId5" imgW="1210173" imgH="820865" progId="Word.Document.12">
                  <p:embed/>
                </p:oleObj>
              </mc:Choice>
              <mc:Fallback>
                <p:oleObj name="文档" r:id="rId5" imgW="1210173" imgH="820865" progId="Word.Document.12">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7538" y="105222"/>
                        <a:ext cx="12065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p:nvPr/>
        </p:nvSpPr>
        <p:spPr>
          <a:xfrm>
            <a:off x="5015086" y="2493690"/>
            <a:ext cx="2236510" cy="584775"/>
          </a:xfrm>
          <a:prstGeom prst="rect">
            <a:avLst/>
          </a:prstGeom>
        </p:spPr>
        <p:txBody>
          <a:bodyPr wrap="none">
            <a:spAutoFit/>
          </a:bodyPr>
          <a:lstStyle/>
          <a:p>
            <a:r>
              <a:rPr lang="zh-CN" altLang="en-US" sz="3200" b="1" kern="100" dirty="0">
                <a:solidFill>
                  <a:srgbClr val="FF0000"/>
                </a:solidFill>
                <a:latin typeface="宋体"/>
                <a:ea typeface="华文细黑"/>
                <a:cs typeface="Times New Roman"/>
              </a:rPr>
              <a:t>未</a:t>
            </a:r>
            <a:r>
              <a:rPr lang="zh-CN" altLang="en-US" sz="3200" b="1" kern="100" dirty="0" smtClean="0">
                <a:solidFill>
                  <a:srgbClr val="FF0000"/>
                </a:solidFill>
                <a:latin typeface="宋体"/>
                <a:ea typeface="华文细黑"/>
                <a:cs typeface="Times New Roman"/>
              </a:rPr>
              <a:t>说明标况</a:t>
            </a:r>
            <a:endParaRPr lang="zh-CN" altLang="en-US" sz="3200" b="1" kern="100" dirty="0">
              <a:solidFill>
                <a:srgbClr val="FF0000"/>
              </a:solidFill>
              <a:latin typeface="宋体"/>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66476455"/>
              </p:ext>
            </p:extLst>
          </p:nvPr>
        </p:nvGraphicFramePr>
        <p:xfrm>
          <a:off x="6851202" y="3213770"/>
          <a:ext cx="10909300" cy="1219200"/>
        </p:xfrm>
        <a:graphic>
          <a:graphicData uri="http://schemas.openxmlformats.org/presentationml/2006/ole">
            <mc:AlternateContent xmlns:mc="http://schemas.openxmlformats.org/markup-compatibility/2006">
              <mc:Choice xmlns:v="urn:schemas-microsoft-com:vml" Requires="v">
                <p:oleObj spid="_x0000_s45358" name="文档" r:id="rId7" imgW="10938352" imgH="1218661" progId="Word.Document.12">
                  <p:embed/>
                </p:oleObj>
              </mc:Choice>
              <mc:Fallback>
                <p:oleObj name="文档" r:id="rId7" imgW="10938352" imgH="1218661" progId="Word.Document.12">
                  <p:embed/>
                  <p:pic>
                    <p:nvPicPr>
                      <p:cNvPr id="0" name="对象 19"/>
                      <p:cNvPicPr>
                        <a:picLocks noChangeAspect="1" noChangeArrowheads="1"/>
                      </p:cNvPicPr>
                      <p:nvPr/>
                    </p:nvPicPr>
                    <p:blipFill>
                      <a:blip r:embed="rId8"/>
                      <a:srcRect/>
                      <a:stretch>
                        <a:fillRect/>
                      </a:stretch>
                    </p:blipFill>
                    <p:spPr bwMode="auto">
                      <a:xfrm>
                        <a:off x="6851202" y="3213770"/>
                        <a:ext cx="10909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23"/>
          <p:cNvSpPr/>
          <p:nvPr/>
        </p:nvSpPr>
        <p:spPr>
          <a:xfrm>
            <a:off x="6167214" y="3357786"/>
            <a:ext cx="646331"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574291163"/>
              </p:ext>
            </p:extLst>
          </p:nvPr>
        </p:nvGraphicFramePr>
        <p:xfrm>
          <a:off x="3682850" y="4226818"/>
          <a:ext cx="10909300" cy="1219200"/>
        </p:xfrm>
        <a:graphic>
          <a:graphicData uri="http://schemas.openxmlformats.org/presentationml/2006/ole">
            <mc:AlternateContent xmlns:mc="http://schemas.openxmlformats.org/markup-compatibility/2006">
              <mc:Choice xmlns:v="urn:schemas-microsoft-com:vml" Requires="v">
                <p:oleObj spid="_x0000_s45359" name="文档" r:id="rId9" imgW="10938352" imgH="1220099" progId="Word.Document.12">
                  <p:embed/>
                </p:oleObj>
              </mc:Choice>
              <mc:Fallback>
                <p:oleObj name="文档" r:id="rId9" imgW="10938352" imgH="1220099" progId="Word.Document.12">
                  <p:embed/>
                  <p:pic>
                    <p:nvPicPr>
                      <p:cNvPr id="0" name="对象 21"/>
                      <p:cNvPicPr>
                        <a:picLocks noChangeAspect="1" noChangeArrowheads="1"/>
                      </p:cNvPicPr>
                      <p:nvPr/>
                    </p:nvPicPr>
                    <p:blipFill>
                      <a:blip r:embed="rId10"/>
                      <a:srcRect/>
                      <a:stretch>
                        <a:fillRect/>
                      </a:stretch>
                    </p:blipFill>
                    <p:spPr bwMode="auto">
                      <a:xfrm>
                        <a:off x="3682850" y="4226818"/>
                        <a:ext cx="10909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72715213"/>
              </p:ext>
            </p:extLst>
          </p:nvPr>
        </p:nvGraphicFramePr>
        <p:xfrm>
          <a:off x="5375126" y="5734050"/>
          <a:ext cx="10909300" cy="1219200"/>
        </p:xfrm>
        <a:graphic>
          <a:graphicData uri="http://schemas.openxmlformats.org/presentationml/2006/ole">
            <mc:AlternateContent xmlns:mc="http://schemas.openxmlformats.org/markup-compatibility/2006">
              <mc:Choice xmlns:v="urn:schemas-microsoft-com:vml" Requires="v">
                <p:oleObj spid="_x0000_s45360" name="文档" r:id="rId11" imgW="10938352" imgH="1221896" progId="Word.Document.12">
                  <p:embed/>
                </p:oleObj>
              </mc:Choice>
              <mc:Fallback>
                <p:oleObj name="文档" r:id="rId11" imgW="10938352" imgH="1221896" progId="Word.Document.12">
                  <p:embed/>
                  <p:pic>
                    <p:nvPicPr>
                      <p:cNvPr id="0" name="对象 22"/>
                      <p:cNvPicPr>
                        <a:picLocks noChangeAspect="1" noChangeArrowheads="1"/>
                      </p:cNvPicPr>
                      <p:nvPr/>
                    </p:nvPicPr>
                    <p:blipFill>
                      <a:blip r:embed="rId12"/>
                      <a:srcRect/>
                      <a:stretch>
                        <a:fillRect/>
                      </a:stretch>
                    </p:blipFill>
                    <p:spPr bwMode="auto">
                      <a:xfrm>
                        <a:off x="5375126" y="5734050"/>
                        <a:ext cx="10909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1063758" y="1631335"/>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rPr>
              <a:t>C</a:t>
            </a:r>
            <a:endParaRPr lang="zh-CN" altLang="en-US" sz="3600" b="1" dirty="0">
              <a:solidFill>
                <a:srgbClr val="FF0000"/>
              </a:solidFill>
            </a:endParaRP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75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75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75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4118" name="文档" r:id="rId16" imgW="11276097" imgH="6269375" progId="Word.Document.12">
                  <p:embed/>
                </p:oleObj>
              </mc:Choice>
              <mc:Fallback>
                <p:oleObj name="文档" r:id="rId16" imgW="11276097" imgH="6269375" progId="Word.Document.12">
                  <p:embed/>
                  <p:pic>
                    <p:nvPicPr>
                      <p:cNvPr id="0" name=""/>
                      <p:cNvPicPr/>
                      <p:nvPr/>
                    </p:nvPicPr>
                    <p:blipFill>
                      <a:blip r:embed="rId17"/>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2422798" y="2234271"/>
            <a:ext cx="591829" cy="979499"/>
          </a:xfrm>
          <a:prstGeom prst="rect">
            <a:avLst/>
          </a:prstGeom>
        </p:spPr>
        <p:txBody>
          <a:bodyPr wrap="none">
            <a:spAutoFit/>
          </a:bodyPr>
          <a:lstStyle/>
          <a:p>
            <a:pPr algn="just">
              <a:lnSpc>
                <a:spcPct val="150000"/>
              </a:lnSpc>
              <a:spcAft>
                <a:spcPts val="0"/>
              </a:spcAft>
            </a:pPr>
            <a:r>
              <a:rPr lang="en-US" altLang="zh-CN" sz="4400" b="1" kern="100" dirty="0">
                <a:solidFill>
                  <a:srgbClr val="FF0000"/>
                </a:solidFill>
                <a:latin typeface="Times New Roman"/>
                <a:ea typeface="华文细黑"/>
                <a:cs typeface="Courier New"/>
              </a:rPr>
              <a:t>A</a:t>
            </a:r>
            <a:endParaRPr lang="zh-CN" altLang="zh-CN" sz="4400" b="1" kern="100" dirty="0">
              <a:solidFill>
                <a:srgbClr val="FF0000"/>
              </a:solidFill>
              <a:latin typeface="宋体"/>
              <a:cs typeface="Courier New"/>
            </a:endParaRP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141" name="文档" r:id="rId3" imgW="11241193" imgH="6085512" progId="Word.Document.12">
                  <p:embed/>
                </p:oleObj>
              </mc:Choice>
              <mc:Fallback>
                <p:oleObj name="文档" r:id="rId3" imgW="11241193" imgH="6085512" progId="Word.Document.12">
                  <p:embed/>
                  <p:pic>
                    <p:nvPicPr>
                      <p:cNvPr id="0" name=""/>
                      <p:cNvPicPr/>
                      <p:nvPr/>
                    </p:nvPicPr>
                    <p:blipFill>
                      <a:blip r:embed="rId4"/>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5"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6"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7"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376" name="文档" r:id="rId3" imgW="11608943" imgH="2846275" progId="Word.Document.12">
                  <p:embed/>
                </p:oleObj>
              </mc:Choice>
              <mc:Fallback>
                <p:oleObj name="文档" r:id="rId3" imgW="11608943" imgH="2846275" progId="Word.Document.12">
                  <p:embed/>
                  <p:pic>
                    <p:nvPicPr>
                      <p:cNvPr id="0" name=""/>
                      <p:cNvPicPr/>
                      <p:nvPr/>
                    </p:nvPicPr>
                    <p:blipFill>
                      <a:blip r:embed="rId4"/>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377" name="文档" r:id="rId5" imgW="11241193" imgH="2826446" progId="Word.Document.12">
                  <p:embed/>
                </p:oleObj>
              </mc:Choice>
              <mc:Fallback>
                <p:oleObj name="文档" r:id="rId5" imgW="11241193" imgH="2826446" progId="Word.Document.12">
                  <p:embed/>
                  <p:pic>
                    <p:nvPicPr>
                      <p:cNvPr id="0" name=""/>
                      <p:cNvPicPr/>
                      <p:nvPr/>
                    </p:nvPicPr>
                    <p:blipFill>
                      <a:blip r:embed="rId6"/>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7"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8"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9"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190" name="文档" r:id="rId3" imgW="11241193" imgH="3497367" progId="Word.Document.12">
                  <p:embed/>
                </p:oleObj>
              </mc:Choice>
              <mc:Fallback>
                <p:oleObj name="文档" r:id="rId3" imgW="11241193" imgH="3497367" progId="Word.Document.12">
                  <p:embed/>
                  <p:pic>
                    <p:nvPicPr>
                      <p:cNvPr id="0" name=""/>
                      <p:cNvPicPr/>
                      <p:nvPr/>
                    </p:nvPicPr>
                    <p:blipFill>
                      <a:blip r:embed="rId4"/>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5"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6"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7"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4695" y="-98598"/>
            <a:ext cx="11977175"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pic>
        <p:nvPicPr>
          <p:cNvPr id="119810" name="Picture 2" descr="HX1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4" y="1917626"/>
            <a:ext cx="6395539" cy="24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HX196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8988" y="2205658"/>
            <a:ext cx="5981425" cy="209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6534" y="4293890"/>
            <a:ext cx="12215887" cy="1384995"/>
          </a:xfrm>
          <a:prstGeom prst="rect">
            <a:avLst/>
          </a:prstGeom>
        </p:spPr>
        <p:txBody>
          <a:bodyPr wrap="square">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5359846" y="4365898"/>
            <a:ext cx="6907981" cy="738664"/>
          </a:xfrm>
          <a:prstGeom prst="rect">
            <a:avLst/>
          </a:prstGeom>
        </p:spPr>
        <p:txBody>
          <a:bodyPr wrap="none">
            <a:spAutoFit/>
          </a:bodyPr>
          <a:lstStyle/>
          <a:p>
            <a:pPr algn="just">
              <a:lnSpc>
                <a:spcPct val="150000"/>
              </a:lnSpc>
              <a:spcAft>
                <a:spcPts val="0"/>
              </a:spcAft>
            </a:pPr>
            <a:r>
              <a:rPr lang="en-US" altLang="zh-CN" sz="2800" b="1" kern="100" dirty="0" err="1">
                <a:solidFill>
                  <a:srgbClr val="FF0000"/>
                </a:solidFill>
                <a:latin typeface="Times New Roman"/>
                <a:ea typeface="华文细黑"/>
                <a:cs typeface="Courier New"/>
              </a:rPr>
              <a:t>Ca</a:t>
            </a:r>
            <a:r>
              <a:rPr lang="en-US" altLang="zh-CN" sz="2800" b="1" kern="100" dirty="0">
                <a:solidFill>
                  <a:srgbClr val="FF0000"/>
                </a:solidFill>
                <a:latin typeface="Times New Roman"/>
                <a:ea typeface="华文细黑"/>
                <a:cs typeface="Courier New"/>
              </a:rPr>
              <a:t>(</a:t>
            </a:r>
            <a:r>
              <a:rPr lang="en-US" altLang="zh-CN" sz="2800" b="1" kern="100" dirty="0" err="1">
                <a:solidFill>
                  <a:srgbClr val="FF0000"/>
                </a:solidFill>
                <a:latin typeface="Times New Roman"/>
                <a:ea typeface="华文细黑"/>
                <a:cs typeface="Courier New"/>
              </a:rPr>
              <a:t>ClO</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4HCl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=CaCl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2Cl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en-US" altLang="zh-CN" sz="2800" b="1" kern="100" dirty="0">
              <a:solidFill>
                <a:srgbClr val="FF0000"/>
              </a:solidFill>
              <a:latin typeface="Times New Roman"/>
              <a:ea typeface="华文细黑"/>
              <a:cs typeface="Times New Roman"/>
            </a:endParaRPr>
          </a:p>
        </p:txBody>
      </p:sp>
      <p:sp>
        <p:nvSpPr>
          <p:cNvPr id="3" name="矩形 2"/>
          <p:cNvSpPr/>
          <p:nvPr/>
        </p:nvSpPr>
        <p:spPr>
          <a:xfrm>
            <a:off x="46534" y="5649099"/>
            <a:ext cx="10786518" cy="66101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smtClean="0">
                <a:latin typeface="Times New Roman"/>
                <a:ea typeface="华文细黑"/>
                <a:cs typeface="Courier New"/>
              </a:rPr>
              <a:t>)____________</a:t>
            </a:r>
            <a:r>
              <a:rPr lang="zh-CN" altLang="zh-CN" sz="2800" kern="100" dirty="0">
                <a:latin typeface="Times New Roman"/>
                <a:ea typeface="华文细黑"/>
                <a:cs typeface="Times New Roman"/>
              </a:rPr>
              <a:t>。</a:t>
            </a:r>
            <a:endParaRPr lang="en-US" altLang="zh-CN" sz="2800" kern="100" dirty="0">
              <a:latin typeface="Times New Roman"/>
              <a:ea typeface="华文细黑"/>
              <a:cs typeface="Times New Roman"/>
            </a:endParaRPr>
          </a:p>
        </p:txBody>
      </p:sp>
      <p:sp>
        <p:nvSpPr>
          <p:cNvPr id="22" name="矩形 21"/>
          <p:cNvSpPr/>
          <p:nvPr/>
        </p:nvSpPr>
        <p:spPr>
          <a:xfrm>
            <a:off x="8759502" y="5642878"/>
            <a:ext cx="1920719" cy="523220"/>
          </a:xfrm>
          <a:prstGeom prst="rect">
            <a:avLst/>
          </a:prstGeom>
        </p:spPr>
        <p:txBody>
          <a:bodyPr wrap="none">
            <a:spAutoFit/>
          </a:bodyPr>
          <a:lstStyle/>
          <a:p>
            <a:r>
              <a:rPr lang="en-US" altLang="zh-CN" sz="2800" b="1" kern="100" dirty="0">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接</a:t>
            </a:r>
            <a:r>
              <a:rPr lang="en-US" altLang="zh-CN" sz="2800" b="1" kern="100" dirty="0">
                <a:solidFill>
                  <a:srgbClr val="FF0000"/>
                </a:solidFill>
                <a:latin typeface="Times New Roman"/>
                <a:ea typeface="华文细黑"/>
              </a:rPr>
              <a:t>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接</a:t>
            </a:r>
            <a:r>
              <a:rPr lang="en-US" altLang="zh-CN" sz="2800" b="1" kern="100" dirty="0">
                <a:solidFill>
                  <a:srgbClr val="FF0000"/>
                </a:solidFill>
                <a:latin typeface="Times New Roman"/>
                <a:ea typeface="华文细黑"/>
              </a:rPr>
              <a:t>f</a:t>
            </a:r>
            <a:endParaRPr lang="zh-CN" altLang="en-US" sz="2800" b="1" dirty="0">
              <a:solidFill>
                <a:srgbClr val="FF0000"/>
              </a:solidFill>
            </a:endParaRPr>
          </a:p>
        </p:txBody>
      </p:sp>
      <p:sp>
        <p:nvSpPr>
          <p:cNvPr id="23" name="矩形 22"/>
          <p:cNvSpPr/>
          <p:nvPr/>
        </p:nvSpPr>
        <p:spPr>
          <a:xfrm>
            <a:off x="5735166" y="1194063"/>
            <a:ext cx="4493538" cy="661015"/>
          </a:xfrm>
          <a:prstGeom prst="rect">
            <a:avLst/>
          </a:prstGeom>
        </p:spPr>
        <p:txBody>
          <a:bodyPr wrap="none">
            <a:spAutoFit/>
          </a:bodyPr>
          <a:lstStyle/>
          <a:p>
            <a:pPr algn="just">
              <a:lnSpc>
                <a:spcPct val="150000"/>
              </a:lnSpc>
              <a:spcAft>
                <a:spcPts val="0"/>
              </a:spcAft>
            </a:pPr>
            <a:r>
              <a:rPr lang="zh-CN" altLang="en-US" sz="2800" b="1" kern="100" dirty="0" smtClean="0">
                <a:solidFill>
                  <a:srgbClr val="0000FF"/>
                </a:solidFill>
                <a:latin typeface="Times New Roman"/>
                <a:ea typeface="华文细黑"/>
                <a:cs typeface="Courier New"/>
              </a:rPr>
              <a:t>排液量气法：气体无需干燥</a:t>
            </a:r>
            <a:endParaRPr lang="en-US" altLang="zh-CN" sz="2800" b="1"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7998" y="-1190"/>
            <a:ext cx="1112087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658417" y="-60498"/>
            <a:ext cx="10964697" cy="1384995"/>
          </a:xfrm>
          <a:prstGeom prst="rect">
            <a:avLst/>
          </a:prstGeom>
        </p:spPr>
        <p:txBody>
          <a:bodyPr>
            <a:spAutoFit/>
          </a:bodyPr>
          <a:lstStyle/>
          <a:p>
            <a:pPr>
              <a:lnSpc>
                <a:spcPct val="150000"/>
              </a:lnSpc>
            </a:pPr>
            <a:r>
              <a:rPr lang="en-US" altLang="zh-CN" sz="2800" b="1" kern="100" dirty="0" smtClean="0">
                <a:solidFill>
                  <a:srgbClr val="FF0000"/>
                </a:solidFill>
                <a:latin typeface="宋体"/>
                <a:ea typeface="华文细黑"/>
                <a:cs typeface="Times New Roman"/>
              </a:rPr>
              <a:t>                              ①</a:t>
            </a:r>
            <a:r>
              <a:rPr lang="zh-CN" altLang="zh-CN" sz="2800" b="1" kern="100" dirty="0" smtClean="0">
                <a:solidFill>
                  <a:srgbClr val="FF0000"/>
                </a:solidFill>
                <a:latin typeface="Times New Roman"/>
                <a:ea typeface="华文细黑"/>
                <a:cs typeface="Times New Roman"/>
              </a:rPr>
              <a:t>装置</a:t>
            </a:r>
            <a:r>
              <a:rPr lang="zh-CN" altLang="zh-CN" sz="2800" b="1" kern="100" dirty="0">
                <a:solidFill>
                  <a:srgbClr val="FF0000"/>
                </a:solidFill>
                <a:latin typeface="Times New Roman"/>
                <a:ea typeface="华文细黑"/>
                <a:cs typeface="Times New Roman"/>
              </a:rPr>
              <a:t>内气体应恢复至室温</a:t>
            </a:r>
            <a:endParaRPr lang="zh-CN" altLang="en-US" sz="2800" b="1" dirty="0">
              <a:solidFill>
                <a:srgbClr val="FF0000"/>
              </a:solidFill>
            </a:endParaRPr>
          </a:p>
          <a:p>
            <a:pPr>
              <a:lnSpc>
                <a:spcPct val="150000"/>
              </a:lnSpc>
            </a:pPr>
            <a:r>
              <a:rPr lang="en-US" altLang="zh-CN" sz="2800" b="1" kern="100" dirty="0" smtClean="0">
                <a:solidFill>
                  <a:srgbClr val="FF0000"/>
                </a:solidFill>
                <a:latin typeface="宋体"/>
                <a:ea typeface="华文细黑"/>
                <a:cs typeface="Times New Roman"/>
              </a:rPr>
              <a:t>①</a:t>
            </a:r>
            <a:r>
              <a:rPr lang="en-US" altLang="zh-CN" sz="2800" b="1" kern="100" dirty="0">
                <a:solidFill>
                  <a:srgbClr val="FF0000"/>
                </a:solidFill>
                <a:latin typeface="Times New Roman"/>
                <a:ea typeface="华文细黑"/>
              </a:rPr>
              <a:t>C</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两仪器内的液面应相平</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宋体"/>
                <a:ea typeface="华文细黑"/>
                <a:cs typeface="Times New Roman"/>
              </a:rPr>
              <a:t>③</a:t>
            </a:r>
            <a:r>
              <a:rPr lang="zh-CN" altLang="zh-CN" sz="2800" b="1" kern="100" dirty="0" smtClean="0">
                <a:solidFill>
                  <a:srgbClr val="FF0000"/>
                </a:solidFill>
                <a:latin typeface="Times New Roman"/>
                <a:ea typeface="华文细黑"/>
                <a:cs typeface="Times New Roman"/>
              </a:rPr>
              <a:t>视线</a:t>
            </a:r>
            <a:r>
              <a:rPr lang="zh-CN" altLang="zh-CN" sz="2800" b="1" kern="100" dirty="0">
                <a:solidFill>
                  <a:srgbClr val="FF0000"/>
                </a:solidFill>
                <a:latin typeface="Times New Roman"/>
                <a:ea typeface="华文细黑"/>
                <a:cs typeface="Times New Roman"/>
              </a:rPr>
              <a:t>与凹液面最低点应相平</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33" name="矩形 32"/>
          <p:cNvSpPr/>
          <p:nvPr/>
        </p:nvSpPr>
        <p:spPr>
          <a:xfrm>
            <a:off x="-74" y="666558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矩形 33"/>
          <p:cNvSpPr/>
          <p:nvPr/>
        </p:nvSpPr>
        <p:spPr>
          <a:xfrm>
            <a:off x="577263" y="1336908"/>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a:t>
            </a:r>
            <a:r>
              <a:rPr lang="zh-CN" altLang="zh-CN" sz="2800" b="1" kern="100" dirty="0">
                <a:solidFill>
                  <a:srgbClr val="0000FF"/>
                </a:solidFill>
                <a:latin typeface="Times New Roman"/>
                <a:ea typeface="华文细黑"/>
                <a:cs typeface="Times New Roman"/>
              </a:rPr>
              <a:t>其失败的原因</a:t>
            </a:r>
            <a:r>
              <a:rPr lang="zh-CN" altLang="zh-CN" sz="2800" kern="100" dirty="0">
                <a:latin typeface="Times New Roman"/>
                <a:ea typeface="华文细黑"/>
                <a:cs typeface="Times New Roman"/>
              </a:rPr>
              <a:t>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①②④⑤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35" name="矩形 34"/>
          <p:cNvSpPr/>
          <p:nvPr/>
        </p:nvSpPr>
        <p:spPr>
          <a:xfrm>
            <a:off x="8301416" y="1434316"/>
            <a:ext cx="126188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不影响</a:t>
            </a:r>
            <a:endParaRPr lang="zh-CN" altLang="en-US" sz="2800" b="1" dirty="0">
              <a:solidFill>
                <a:srgbClr val="FF0000"/>
              </a:solidFill>
            </a:endParaRPr>
          </a:p>
        </p:txBody>
      </p:sp>
      <p:sp>
        <p:nvSpPr>
          <p:cNvPr id="36" name="矩形 35"/>
          <p:cNvSpPr/>
          <p:nvPr/>
        </p:nvSpPr>
        <p:spPr>
          <a:xfrm>
            <a:off x="740224" y="1912972"/>
            <a:ext cx="10748650" cy="1384995"/>
          </a:xfrm>
          <a:prstGeom prst="rect">
            <a:avLst/>
          </a:prstGeom>
        </p:spPr>
        <p:txBody>
          <a:bodyPr>
            <a:spAutoFit/>
          </a:bodyPr>
          <a:lstStyle/>
          <a:p>
            <a:pPr>
              <a:lnSpc>
                <a:spcPct val="150000"/>
              </a:lnSpc>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同温</a:t>
            </a:r>
            <a:r>
              <a:rPr lang="zh-CN" altLang="zh-CN" sz="2800" b="1" kern="100" dirty="0">
                <a:solidFill>
                  <a:srgbClr val="FF0000"/>
                </a:solidFill>
                <a:latin typeface="Times New Roman"/>
                <a:ea typeface="华文细黑"/>
                <a:cs typeface="Times New Roman"/>
              </a:rPr>
              <a:t>同压下，同量的</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和空气所排出的液体体积相等</a:t>
            </a:r>
            <a:endParaRPr lang="zh-CN" altLang="en-US" sz="2800" b="1" dirty="0">
              <a:solidFill>
                <a:srgbClr val="FF0000"/>
              </a:solidFill>
            </a:endParaRPr>
          </a:p>
        </p:txBody>
      </p:sp>
      <p:sp>
        <p:nvSpPr>
          <p:cNvPr id="37" name="矩形 36"/>
          <p:cNvSpPr/>
          <p:nvPr/>
        </p:nvSpPr>
        <p:spPr>
          <a:xfrm>
            <a:off x="2365482" y="3861842"/>
            <a:ext cx="561372" cy="769441"/>
          </a:xfrm>
          <a:prstGeom prst="rect">
            <a:avLst/>
          </a:prstGeom>
        </p:spPr>
        <p:txBody>
          <a:bodyPr wrap="none">
            <a:spAutoFit/>
          </a:bodyPr>
          <a:lstStyle/>
          <a:p>
            <a:r>
              <a:rPr lang="en-US" altLang="zh-CN" sz="4400" b="1" kern="100" dirty="0">
                <a:solidFill>
                  <a:srgbClr val="FF0000"/>
                </a:solidFill>
                <a:latin typeface="Times New Roman"/>
                <a:ea typeface="华文细黑"/>
              </a:rPr>
              <a:t>B</a:t>
            </a:r>
            <a:endParaRPr lang="zh-CN" altLang="en-US" sz="4400" b="1" dirty="0">
              <a:solidFill>
                <a:srgbClr val="FF0000"/>
              </a:solidFill>
            </a:endParaRPr>
          </a:p>
        </p:txBody>
      </p:sp>
      <p:sp>
        <p:nvSpPr>
          <p:cNvPr id="39" name="矩形 38"/>
          <p:cNvSpPr/>
          <p:nvPr/>
        </p:nvSpPr>
        <p:spPr>
          <a:xfrm>
            <a:off x="2206912" y="4799687"/>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0" name="矩形 39"/>
          <p:cNvSpPr/>
          <p:nvPr/>
        </p:nvSpPr>
        <p:spPr>
          <a:xfrm>
            <a:off x="6239360" y="4697760"/>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1" name="矩形 40"/>
          <p:cNvSpPr/>
          <p:nvPr/>
        </p:nvSpPr>
        <p:spPr>
          <a:xfrm>
            <a:off x="2173004" y="5522218"/>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sp>
        <p:nvSpPr>
          <p:cNvPr id="42" name="矩形 41"/>
          <p:cNvSpPr/>
          <p:nvPr/>
        </p:nvSpPr>
        <p:spPr>
          <a:xfrm>
            <a:off x="3430910" y="5375751"/>
            <a:ext cx="647934" cy="646331"/>
          </a:xfrm>
          <a:prstGeom prst="rect">
            <a:avLst/>
          </a:prstGeom>
        </p:spPr>
        <p:txBody>
          <a:bodyPr wrap="none">
            <a:spAutoFit/>
          </a:bodyPr>
          <a:lstStyle/>
          <a:p>
            <a:r>
              <a:rPr lang="en-US" altLang="zh-CN" sz="3600" b="1" kern="100" dirty="0">
                <a:solidFill>
                  <a:srgbClr val="FF0000"/>
                </a:solidFill>
                <a:latin typeface="宋体"/>
                <a:ea typeface="华文细黑"/>
                <a:cs typeface="Times New Roman"/>
              </a:rPr>
              <a:t>√</a:t>
            </a:r>
            <a:endParaRPr lang="zh-CN" altLang="en-US" sz="3600" b="1" kern="100" dirty="0">
              <a:solidFill>
                <a:srgbClr val="FF0000"/>
              </a:solidFill>
              <a:latin typeface="宋体"/>
              <a:ea typeface="华文细黑"/>
              <a:cs typeface="Times New Roman"/>
            </a:endParaRPr>
          </a:p>
        </p:txBody>
      </p:sp>
      <p:grpSp>
        <p:nvGrpSpPr>
          <p:cNvPr id="2" name="组合 1"/>
          <p:cNvGrpSpPr/>
          <p:nvPr/>
        </p:nvGrpSpPr>
        <p:grpSpPr>
          <a:xfrm>
            <a:off x="7463358" y="-26590"/>
            <a:ext cx="4726592" cy="3496606"/>
            <a:chOff x="9018737" y="1268329"/>
            <a:chExt cx="3053133" cy="2150556"/>
          </a:xfrm>
        </p:grpSpPr>
        <p:pic>
          <p:nvPicPr>
            <p:cNvPr id="43" name="Picture 2" descr="HX19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200" t="11615"/>
            <a:stretch/>
          </p:blipFill>
          <p:spPr bwMode="auto">
            <a:xfrm>
              <a:off x="9018737" y="1268329"/>
              <a:ext cx="1841925" cy="215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 descr="HX196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8903"/>
            <a:stretch/>
          </p:blipFill>
          <p:spPr bwMode="auto">
            <a:xfrm>
              <a:off x="10809986" y="1268329"/>
              <a:ext cx="1261884" cy="209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直接连接符 5"/>
          <p:cNvCxnSpPr/>
          <p:nvPr/>
        </p:nvCxnSpPr>
        <p:spPr>
          <a:xfrm>
            <a:off x="10631710" y="5229994"/>
            <a:ext cx="9914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94352" y="5844158"/>
            <a:ext cx="18004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518360" y="4132452"/>
            <a:ext cx="1893467"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rPr>
              <a:t>Ca</a:t>
            </a:r>
            <a:r>
              <a:rPr lang="en-US" altLang="zh-CN" sz="3200" b="1" kern="100" dirty="0" smtClean="0">
                <a:solidFill>
                  <a:srgbClr val="FF0000"/>
                </a:solidFill>
                <a:latin typeface="Times New Roman"/>
                <a:ea typeface="华文细黑"/>
              </a:rPr>
              <a:t>(</a:t>
            </a:r>
            <a:r>
              <a:rPr lang="en-US" altLang="zh-CN" sz="3200" b="1" kern="100" dirty="0" err="1" smtClean="0">
                <a:solidFill>
                  <a:srgbClr val="FF0000"/>
                </a:solidFill>
                <a:latin typeface="Times New Roman"/>
                <a:ea typeface="华文细黑"/>
              </a:rPr>
              <a:t>ClO</a:t>
            </a:r>
            <a:r>
              <a:rPr lang="en-US" altLang="zh-CN" sz="3200" b="1" kern="100" dirty="0" smtClean="0">
                <a:solidFill>
                  <a:srgbClr val="FF0000"/>
                </a:solidFill>
                <a:latin typeface="Times New Roman"/>
                <a:ea typeface="华文细黑"/>
              </a:rPr>
              <a:t>)</a:t>
            </a:r>
            <a:r>
              <a:rPr lang="en-US" altLang="zh-CN" sz="3200" b="1" kern="100" baseline="-25000" dirty="0" smtClean="0">
                <a:solidFill>
                  <a:srgbClr val="FF0000"/>
                </a:solidFill>
                <a:latin typeface="Times New Roman"/>
                <a:ea typeface="华文细黑"/>
              </a:rPr>
              <a:t>2</a:t>
            </a:r>
            <a:endParaRPr lang="zh-CN" altLang="en-US" sz="3200" b="1" baseline="-25000" dirty="0">
              <a:solidFill>
                <a:srgbClr val="FF0000"/>
              </a:solidFill>
            </a:endParaRPr>
          </a:p>
        </p:txBody>
      </p:sp>
      <p:cxnSp>
        <p:nvCxnSpPr>
          <p:cNvPr id="9" name="直接箭头连接符 8"/>
          <p:cNvCxnSpPr/>
          <p:nvPr/>
        </p:nvCxnSpPr>
        <p:spPr>
          <a:xfrm>
            <a:off x="8231352" y="4424839"/>
            <a:ext cx="720080"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930173" y="4141163"/>
            <a:ext cx="1438214"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CaCO</a:t>
            </a:r>
            <a:r>
              <a:rPr lang="en-US" altLang="zh-CN" sz="3200" b="1" kern="100" baseline="-25000" dirty="0" smtClean="0">
                <a:solidFill>
                  <a:srgbClr val="FF0000"/>
                </a:solidFill>
                <a:latin typeface="Times New Roman"/>
                <a:ea typeface="华文细黑"/>
              </a:rPr>
              <a:t>3</a:t>
            </a:r>
            <a:endParaRPr lang="zh-CN" altLang="en-US" sz="3200" b="1" baseline="-25000" dirty="0">
              <a:solidFill>
                <a:srgbClr val="FF0000"/>
              </a:solidFill>
            </a:endParaRPr>
          </a:p>
        </p:txBody>
      </p:sp>
      <p:cxnSp>
        <p:nvCxnSpPr>
          <p:cNvPr id="48" name="直接箭头连接符 47"/>
          <p:cNvCxnSpPr/>
          <p:nvPr/>
        </p:nvCxnSpPr>
        <p:spPr>
          <a:xfrm>
            <a:off x="10277862" y="4433550"/>
            <a:ext cx="720080"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0910848" y="4109805"/>
            <a:ext cx="1233030"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CaCl</a:t>
            </a:r>
            <a:r>
              <a:rPr lang="en-US" altLang="zh-CN" sz="3200" b="1" kern="100" baseline="-25000" dirty="0" smtClean="0">
                <a:solidFill>
                  <a:srgbClr val="FF0000"/>
                </a:solidFill>
                <a:latin typeface="Times New Roman"/>
                <a:ea typeface="华文细黑"/>
              </a:rPr>
              <a:t>2</a:t>
            </a:r>
            <a:endParaRPr lang="zh-CN" altLang="en-US" sz="3200" b="1" baseline="-25000" dirty="0">
              <a:solidFill>
                <a:srgbClr val="FF0000"/>
              </a:solidFill>
            </a:endParaRPr>
          </a:p>
        </p:txBody>
      </p:sp>
      <p:sp>
        <p:nvSpPr>
          <p:cNvPr id="50" name="矩形 49"/>
          <p:cNvSpPr/>
          <p:nvPr/>
        </p:nvSpPr>
        <p:spPr>
          <a:xfrm>
            <a:off x="8102536" y="3853131"/>
            <a:ext cx="843501"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CO</a:t>
            </a:r>
            <a:r>
              <a:rPr lang="en-US" altLang="zh-CN" sz="2800" b="1" kern="100" baseline="-25000" dirty="0" smtClean="0">
                <a:solidFill>
                  <a:srgbClr val="FF0000"/>
                </a:solidFill>
                <a:latin typeface="Times New Roman"/>
                <a:ea typeface="华文细黑"/>
              </a:rPr>
              <a:t>2</a:t>
            </a:r>
            <a:endParaRPr lang="zh-CN" altLang="en-US" sz="2800" b="1" baseline="-25000" dirty="0">
              <a:solidFill>
                <a:srgbClr val="FF0000"/>
              </a:solidFill>
            </a:endParaRPr>
          </a:p>
        </p:txBody>
      </p:sp>
      <p:sp>
        <p:nvSpPr>
          <p:cNvPr id="51" name="矩形 50"/>
          <p:cNvSpPr/>
          <p:nvPr/>
        </p:nvSpPr>
        <p:spPr>
          <a:xfrm>
            <a:off x="10148249" y="3861842"/>
            <a:ext cx="8226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rPr>
              <a:t>HCl</a:t>
            </a:r>
            <a:endParaRPr lang="zh-CN" altLang="en-US" sz="2800" b="1" baseline="-25000" dirty="0">
              <a:solidFill>
                <a:srgbClr val="FF0000"/>
              </a:solidFill>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linds(horizontal)">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linds(horizontal)">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blinds(horizontal)">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blinds(horizontal)">
                                      <p:cBhvr>
                                        <p:cTn id="71" dur="5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left)">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blinds(horizontal)">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blinds(horizontal)">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wipe(down)">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blinds(horizontal)">
                                      <p:cBhvr>
                                        <p:cTn id="9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p:bldP spid="40" grpId="0"/>
      <p:bldP spid="41" grpId="0"/>
      <p:bldP spid="42" grpId="0"/>
      <p:bldP spid="46" grpId="0"/>
      <p:bldP spid="47" grpId="0"/>
      <p:bldP spid="49" grpId="0"/>
      <p:bldP spid="50" grpId="0"/>
      <p:bldP spid="5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4541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pic>
        <p:nvPicPr>
          <p:cNvPr id="128002" name="Picture 2" descr="HX19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742" y="2255704"/>
            <a:ext cx="8352928" cy="448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a:off x="622598" y="1413570"/>
            <a:ext cx="15841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359559" y="774006"/>
            <a:ext cx="63268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335150" y="2186494"/>
            <a:ext cx="2400016"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Cl</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O, </a:t>
            </a:r>
            <a:r>
              <a:rPr lang="en-US" altLang="zh-CN" sz="2800" b="1" kern="100" dirty="0" err="1"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HCl</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a:t>
            </a:r>
            <a:endParaRPr lang="zh-CN" altLang="en-US" sz="2800" b="1" kern="1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cxnSp>
        <p:nvCxnSpPr>
          <p:cNvPr id="11" name="直接连接符 10"/>
          <p:cNvCxnSpPr/>
          <p:nvPr/>
        </p:nvCxnSpPr>
        <p:spPr>
          <a:xfrm>
            <a:off x="4032374" y="1421310"/>
            <a:ext cx="32869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bwMode="auto">
          <a:xfrm>
            <a:off x="1591783" y="4797946"/>
            <a:ext cx="3486734" cy="845683"/>
          </a:xfrm>
          <a:custGeom>
            <a:avLst/>
            <a:gdLst>
              <a:gd name="connsiteX0" fmla="*/ 3086100 w 3325564"/>
              <a:gd name="connsiteY0" fmla="*/ 0 h 976503"/>
              <a:gd name="connsiteX1" fmla="*/ 3009900 w 3325564"/>
              <a:gd name="connsiteY1" fmla="*/ 952500 h 976503"/>
              <a:gd name="connsiteX2" fmla="*/ 0 w 3325564"/>
              <a:gd name="connsiteY2" fmla="*/ 596900 h 976503"/>
            </a:gdLst>
            <a:ahLst/>
            <a:cxnLst>
              <a:cxn ang="0">
                <a:pos x="connsiteX0" y="connsiteY0"/>
              </a:cxn>
              <a:cxn ang="0">
                <a:pos x="connsiteX1" y="connsiteY1"/>
              </a:cxn>
              <a:cxn ang="0">
                <a:pos x="connsiteX2" y="connsiteY2"/>
              </a:cxn>
            </a:cxnLst>
            <a:rect l="l" t="t" r="r" b="b"/>
            <a:pathLst>
              <a:path w="3325564" h="976503">
                <a:moveTo>
                  <a:pt x="3086100" y="0"/>
                </a:moveTo>
                <a:cubicBezTo>
                  <a:pt x="3305175" y="426508"/>
                  <a:pt x="3524250" y="853017"/>
                  <a:pt x="3009900" y="952500"/>
                </a:cubicBezTo>
                <a:cubicBezTo>
                  <a:pt x="2495550" y="1051983"/>
                  <a:pt x="1247775" y="824441"/>
                  <a:pt x="0" y="596900"/>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17" name="矩形 16"/>
          <p:cNvSpPr/>
          <p:nvPr/>
        </p:nvSpPr>
        <p:spPr>
          <a:xfrm>
            <a:off x="-97482" y="4581922"/>
            <a:ext cx="2088232" cy="1815882"/>
          </a:xfrm>
          <a:prstGeom prst="rect">
            <a:avLst/>
          </a:prstGeom>
        </p:spPr>
        <p:txBody>
          <a:bodyPr wrap="square">
            <a:spAutoFit/>
          </a:bodyPr>
          <a:lstStyle/>
          <a:p>
            <a:pPr algn="ct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验证</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O  </a:t>
            </a: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的存在</a:t>
            </a:r>
            <a:endParaRPr lang="en-US" altLang="zh-CN" sz="2800" b="1" kern="1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a:p>
            <a:pPr algn="ct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a:t>
            </a:r>
            <a:r>
              <a:rPr lang="zh-CN" altLang="en-US"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一般不能</a:t>
            </a:r>
            <a:r>
              <a:rPr lang="en-US" altLang="zh-CN" sz="2800" b="1" kern="100" dirty="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 </a:t>
            </a:r>
            <a:r>
              <a:rPr lang="zh-CN" altLang="en-US"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除水蒸汽</a:t>
            </a: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a:t>
            </a:r>
            <a:endParaRPr lang="zh-CN" altLang="en-US" sz="2800" b="1" kern="100" dirty="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cxnSp>
        <p:nvCxnSpPr>
          <p:cNvPr id="18" name="直接箭头连接符 17"/>
          <p:cNvCxnSpPr/>
          <p:nvPr/>
        </p:nvCxnSpPr>
        <p:spPr>
          <a:xfrm flipV="1">
            <a:off x="5519142" y="2448104"/>
            <a:ext cx="936104" cy="69365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807174" y="1994094"/>
            <a:ext cx="3826689"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加一个浓</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SO</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4</a:t>
            </a: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洗气瓶</a:t>
            </a:r>
            <a:endParaRPr lang="zh-CN" altLang="en-US" sz="2800" b="1" kern="1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
        <p:nvSpPr>
          <p:cNvPr id="21" name="任意多边形 20"/>
          <p:cNvSpPr/>
          <p:nvPr/>
        </p:nvSpPr>
        <p:spPr bwMode="auto">
          <a:xfrm>
            <a:off x="8674100" y="1917625"/>
            <a:ext cx="1813594" cy="2581307"/>
          </a:xfrm>
          <a:custGeom>
            <a:avLst/>
            <a:gdLst>
              <a:gd name="connsiteX0" fmla="*/ 0 w 2075422"/>
              <a:gd name="connsiteY0" fmla="*/ 3200400 h 3200400"/>
              <a:gd name="connsiteX1" fmla="*/ 1917700 w 2075422"/>
              <a:gd name="connsiteY1" fmla="*/ 711200 h 3200400"/>
              <a:gd name="connsiteX2" fmla="*/ 1828800 w 2075422"/>
              <a:gd name="connsiteY2" fmla="*/ 0 h 3200400"/>
            </a:gdLst>
            <a:ahLst/>
            <a:cxnLst>
              <a:cxn ang="0">
                <a:pos x="connsiteX0" y="connsiteY0"/>
              </a:cxn>
              <a:cxn ang="0">
                <a:pos x="connsiteX1" y="connsiteY1"/>
              </a:cxn>
              <a:cxn ang="0">
                <a:pos x="connsiteX2" y="connsiteY2"/>
              </a:cxn>
            </a:cxnLst>
            <a:rect l="l" t="t" r="r" b="b"/>
            <a:pathLst>
              <a:path w="2075422" h="3200400">
                <a:moveTo>
                  <a:pt x="0" y="3200400"/>
                </a:moveTo>
                <a:cubicBezTo>
                  <a:pt x="806450" y="2222500"/>
                  <a:pt x="1612900" y="1244600"/>
                  <a:pt x="1917700" y="711200"/>
                </a:cubicBezTo>
                <a:cubicBezTo>
                  <a:pt x="2222500" y="177800"/>
                  <a:pt x="2025650" y="88900"/>
                  <a:pt x="1828800" y="0"/>
                </a:cubicBezTo>
              </a:path>
            </a:pathLst>
          </a:custGeom>
          <a:noFill/>
          <a:ln w="31750">
            <a:solidFill>
              <a:srgbClr val="FF0000"/>
            </a:solidFill>
            <a:miter lim="800000"/>
            <a:headEnd/>
            <a:tailEnd type="stealth" w="lg"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
        <p:nvSpPr>
          <p:cNvPr id="23" name="矩形 22"/>
          <p:cNvSpPr/>
          <p:nvPr/>
        </p:nvSpPr>
        <p:spPr>
          <a:xfrm>
            <a:off x="8907857" y="1341562"/>
            <a:ext cx="2803973"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除去</a:t>
            </a:r>
            <a:r>
              <a:rPr lang="en-US" altLang="zh-CN" sz="2800" b="1" kern="100" dirty="0" err="1"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HCl</a:t>
            </a: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中的</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Cl</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2</a:t>
            </a:r>
            <a:endParaRPr lang="zh-CN" altLang="en-US" sz="2800" b="1" kern="100" baseline="-250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
        <p:nvSpPr>
          <p:cNvPr id="22" name="椭圆 21"/>
          <p:cNvSpPr/>
          <p:nvPr/>
        </p:nvSpPr>
        <p:spPr bwMode="auto">
          <a:xfrm>
            <a:off x="9288958" y="4319290"/>
            <a:ext cx="648072" cy="432048"/>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矩形 24"/>
          <p:cNvSpPr/>
          <p:nvPr/>
        </p:nvSpPr>
        <p:spPr>
          <a:xfrm>
            <a:off x="10085097" y="4274726"/>
            <a:ext cx="1266693"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防倒吸</a:t>
            </a:r>
            <a:endParaRPr lang="zh-CN" altLang="en-US" sz="2800" b="1" kern="100" baseline="-250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10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
                                            <p:txEl>
                                              <p:pRg st="1" end="1"/>
                                            </p:txEl>
                                          </p:spTgt>
                                        </p:tgtEl>
                                        <p:attrNameLst>
                                          <p:attrName>style.visibility</p:attrName>
                                        </p:attrNameLst>
                                      </p:cBhvr>
                                      <p:to>
                                        <p:strVal val="visible"/>
                                      </p:to>
                                    </p:set>
                                    <p:animEffect transition="in" filter="wipe(left)">
                                      <p:cBhvr>
                                        <p:cTn id="36" dur="1000"/>
                                        <p:tgtEl>
                                          <p:spTgt spid="17">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10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blinds(horizontal)">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20" grpId="0"/>
      <p:bldP spid="21" grpId="0" animBg="1"/>
      <p:bldP spid="23" grpId="0"/>
      <p:bldP spid="22" grpId="0" animBg="1"/>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35274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证明制备</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时有</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O(g)</a:t>
            </a:r>
            <a:r>
              <a:rPr lang="zh-CN" altLang="zh-CN" sz="2800" b="1" kern="100" dirty="0">
                <a:solidFill>
                  <a:srgbClr val="FF0000"/>
                </a:solidFill>
                <a:latin typeface="Times New Roman"/>
                <a:ea typeface="华文细黑"/>
                <a:cs typeface="Times New Roman"/>
              </a:rPr>
              <a:t>挥发出来</a:t>
            </a:r>
            <a:endParaRPr lang="zh-CN" altLang="en-US" sz="2800" b="1" dirty="0">
              <a:solidFill>
                <a:srgbClr val="FF0000"/>
              </a:solidFill>
            </a:endParaRPr>
          </a:p>
        </p:txBody>
      </p:sp>
      <p:sp>
        <p:nvSpPr>
          <p:cNvPr id="7" name="矩形 6"/>
          <p:cNvSpPr/>
          <p:nvPr/>
        </p:nvSpPr>
        <p:spPr>
          <a:xfrm>
            <a:off x="10045712" y="1663502"/>
            <a:ext cx="154080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吸收</a:t>
            </a:r>
            <a:r>
              <a:rPr lang="en-US" altLang="zh-CN" sz="2800" b="1" kern="100" dirty="0" smtClean="0">
                <a:solidFill>
                  <a:srgbClr val="FF0000"/>
                </a:solidFill>
                <a:latin typeface="Times New Roman"/>
                <a:ea typeface="华文细黑"/>
              </a:rPr>
              <a:t>HCl</a:t>
            </a:r>
            <a:endParaRPr lang="zh-CN" altLang="en-US" sz="2800" b="1" dirty="0">
              <a:solidFill>
                <a:srgbClr val="FF0000"/>
              </a:solidFill>
            </a:endParaRPr>
          </a:p>
        </p:txBody>
      </p:sp>
      <p:sp>
        <p:nvSpPr>
          <p:cNvPr id="9" name="矩形 8"/>
          <p:cNvSpPr/>
          <p:nvPr/>
        </p:nvSpPr>
        <p:spPr>
          <a:xfrm>
            <a:off x="550590" y="2252266"/>
            <a:ext cx="453361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中的</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，防止干扰</a:t>
            </a:r>
            <a:r>
              <a:rPr lang="en-US" altLang="zh-CN" sz="2800" b="1" kern="100" dirty="0">
                <a:solidFill>
                  <a:srgbClr val="FF0000"/>
                </a:solidFill>
                <a:latin typeface="Times New Roman"/>
                <a:ea typeface="华文细黑"/>
              </a:rPr>
              <a:t>HCl</a:t>
            </a:r>
            <a:r>
              <a:rPr lang="zh-CN" altLang="zh-CN" sz="2800" b="1" kern="100" dirty="0">
                <a:solidFill>
                  <a:srgbClr val="FF0000"/>
                </a:solidFill>
                <a:latin typeface="Times New Roman"/>
                <a:ea typeface="华文细黑"/>
                <a:cs typeface="Times New Roman"/>
              </a:rPr>
              <a:t>检验</a:t>
            </a:r>
            <a:endParaRPr lang="zh-CN" altLang="en-US" sz="2800" b="1" dirty="0">
              <a:solidFill>
                <a:srgbClr val="FF0000"/>
              </a:solidFill>
            </a:endParaRPr>
          </a:p>
        </p:txBody>
      </p:sp>
      <p:sp>
        <p:nvSpPr>
          <p:cNvPr id="11" name="矩形 10"/>
          <p:cNvSpPr/>
          <p:nvPr/>
        </p:nvSpPr>
        <p:spPr>
          <a:xfrm>
            <a:off x="4727040" y="2913038"/>
            <a:ext cx="351570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证明干燥</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无漂白性</a:t>
            </a:r>
            <a:endParaRPr lang="zh-CN" altLang="en-US" sz="2800" b="1" dirty="0">
              <a:solidFill>
                <a:srgbClr val="FF0000"/>
              </a:solidFill>
            </a:endParaRPr>
          </a:p>
        </p:txBody>
      </p:sp>
      <p:sp>
        <p:nvSpPr>
          <p:cNvPr id="27" name="矩形 26"/>
          <p:cNvSpPr/>
          <p:nvPr/>
        </p:nvSpPr>
        <p:spPr>
          <a:xfrm>
            <a:off x="8463602" y="2900338"/>
            <a:ext cx="32560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a:t>
            </a:r>
            <a:r>
              <a:rPr lang="en-US" altLang="zh-CN" sz="2800" b="1" kern="100" dirty="0">
                <a:solidFill>
                  <a:srgbClr val="FF0000"/>
                </a:solidFill>
                <a:latin typeface="Times New Roman"/>
                <a:ea typeface="华文细黑"/>
              </a:rPr>
              <a:t>HClO</a:t>
            </a:r>
            <a:r>
              <a:rPr lang="zh-CN" altLang="zh-CN" sz="2800" b="1" kern="100" dirty="0">
                <a:solidFill>
                  <a:srgbClr val="FF0000"/>
                </a:solidFill>
                <a:latin typeface="Times New Roman"/>
                <a:ea typeface="华文细黑"/>
                <a:cs typeface="Times New Roman"/>
              </a:rPr>
              <a:t>有漂白性</a:t>
            </a:r>
            <a:endParaRPr lang="zh-CN" altLang="en-US" sz="2800" b="1" dirty="0">
              <a:solidFill>
                <a:srgbClr val="FF0000"/>
              </a:solidFill>
            </a:endParaRPr>
          </a:p>
        </p:txBody>
      </p:sp>
      <p:sp>
        <p:nvSpPr>
          <p:cNvPr id="28" name="矩形 27"/>
          <p:cNvSpPr/>
          <p:nvPr/>
        </p:nvSpPr>
        <p:spPr>
          <a:xfrm>
            <a:off x="5417645" y="3535710"/>
            <a:ext cx="489268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证明制备</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时有</a:t>
            </a:r>
            <a:r>
              <a:rPr lang="en-US" altLang="zh-CN" sz="2800" b="1" kern="100" dirty="0">
                <a:solidFill>
                  <a:srgbClr val="FF0000"/>
                </a:solidFill>
                <a:latin typeface="Times New Roman"/>
                <a:ea typeface="华文细黑"/>
              </a:rPr>
              <a:t>HCl</a:t>
            </a:r>
            <a:r>
              <a:rPr lang="zh-CN" altLang="zh-CN" sz="2800" b="1" kern="100" dirty="0">
                <a:solidFill>
                  <a:srgbClr val="FF0000"/>
                </a:solidFill>
                <a:latin typeface="Times New Roman"/>
                <a:ea typeface="华文细黑"/>
                <a:cs typeface="Times New Roman"/>
              </a:rPr>
              <a:t>挥发出</a:t>
            </a:r>
            <a:r>
              <a:rPr lang="zh-CN" altLang="zh-CN" sz="2800" b="1" kern="100" dirty="0" smtClean="0">
                <a:solidFill>
                  <a:srgbClr val="FF0000"/>
                </a:solidFill>
                <a:latin typeface="Times New Roman"/>
                <a:ea typeface="华文细黑"/>
                <a:cs typeface="Times New Roman"/>
              </a:rPr>
              <a:t>来</a:t>
            </a:r>
            <a:endParaRPr lang="zh-CN" altLang="en-US" sz="2800" b="1" dirty="0">
              <a:solidFill>
                <a:srgbClr val="FF0000"/>
              </a:solidFill>
            </a:endParaRPr>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b="1" kern="100" dirty="0">
                <a:solidFill>
                  <a:srgbClr val="FF0000"/>
                </a:solidFill>
                <a:latin typeface="Times New Roman"/>
                <a:ea typeface="华文细黑"/>
                <a:cs typeface="Times New Roman"/>
              </a:rPr>
              <a:t>防止</a:t>
            </a:r>
            <a:r>
              <a:rPr lang="en-US" altLang="zh-CN" sz="2800" b="1" kern="100" dirty="0">
                <a:solidFill>
                  <a:srgbClr val="FF0000"/>
                </a:solidFill>
                <a:latin typeface="Times New Roman"/>
                <a:ea typeface="华文细黑"/>
              </a:rPr>
              <a:t>F</a:t>
            </a:r>
            <a:r>
              <a:rPr lang="zh-CN" altLang="zh-CN" sz="2800" b="1" kern="100" dirty="0">
                <a:solidFill>
                  <a:srgbClr val="FF0000"/>
                </a:solidFill>
                <a:latin typeface="Times New Roman"/>
                <a:ea typeface="华文细黑"/>
                <a:cs typeface="Times New Roman"/>
              </a:rPr>
              <a:t>中的溶液倒吸</a:t>
            </a:r>
            <a:endParaRPr lang="zh-CN" altLang="en-US" sz="2800" b="1" dirty="0">
              <a:solidFill>
                <a:srgbClr val="FF0000"/>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2"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3"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4"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horizontal)">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27" grpId="0"/>
      <p:bldP spid="28"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561783" y="2205658"/>
            <a:ext cx="10717999"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探究：若持续通入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smtClean="0">
                <a:solidFill>
                  <a:srgbClr val="0000FF"/>
                </a:solidFill>
                <a:latin typeface="Times New Roman"/>
                <a:ea typeface="华文细黑"/>
                <a:cs typeface="Times New Roman"/>
              </a:rPr>
              <a:t>至大大过量时，试纸先变蓝后又褪色，原因？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+6H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+ 2HIO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23514" cy="523220"/>
          </a:xfrm>
          <a:prstGeom prst="rect">
            <a:avLst/>
          </a:prstGeom>
        </p:spPr>
        <p:txBody>
          <a:bodyPr wrap="none">
            <a:spAutoFit/>
          </a:bodyPr>
          <a:lstStyle/>
          <a:p>
            <a:r>
              <a:rPr lang="en-US" altLang="zh-CN" sz="2800" b="1" kern="100" dirty="0">
                <a:solidFill>
                  <a:srgbClr val="FF0000"/>
                </a:solidFill>
                <a:latin typeface="Times New Roman"/>
                <a:ea typeface="华文细黑"/>
              </a:rPr>
              <a:t>E</a:t>
            </a:r>
            <a:endParaRPr lang="zh-CN" altLang="en-US" sz="2800" b="1" dirty="0">
              <a:solidFill>
                <a:srgbClr val="FF0000"/>
              </a:solidFill>
            </a:endParaRPr>
          </a:p>
        </p:txBody>
      </p:sp>
      <p:sp>
        <p:nvSpPr>
          <p:cNvPr id="21" name="矩形 20"/>
          <p:cNvSpPr/>
          <p:nvPr/>
        </p:nvSpPr>
        <p:spPr>
          <a:xfrm>
            <a:off x="4583038" y="3077890"/>
            <a:ext cx="404278" cy="523220"/>
          </a:xfrm>
          <a:prstGeom prst="rect">
            <a:avLst/>
          </a:prstGeom>
        </p:spPr>
        <p:txBody>
          <a:bodyPr wrap="none">
            <a:spAutoFit/>
          </a:bodyPr>
          <a:lstStyle/>
          <a:p>
            <a:r>
              <a:rPr lang="en-US" altLang="zh-CN" sz="2800" b="1" kern="100" dirty="0">
                <a:solidFill>
                  <a:srgbClr val="FF0000"/>
                </a:solidFill>
                <a:latin typeface="Times New Roman"/>
                <a:ea typeface="华文细黑"/>
              </a:rPr>
              <a:t>F</a:t>
            </a:r>
            <a:endParaRPr lang="zh-CN" altLang="en-US" sz="2800" b="1" dirty="0">
              <a:solidFill>
                <a:srgbClr val="FF0000"/>
              </a:solidFill>
            </a:endParaRPr>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湿润的有色布条或湿润的淀粉</a:t>
            </a:r>
            <a:r>
              <a:rPr lang="en-US" altLang="zh-CN" sz="2800" b="1" kern="100" dirty="0" smtClean="0">
                <a:solidFill>
                  <a:srgbClr val="FF0000"/>
                </a:solidFill>
                <a:latin typeface="Times New Roman"/>
                <a:ea typeface="华文细黑"/>
              </a:rPr>
              <a:t>­-KI</a:t>
            </a:r>
            <a:r>
              <a:rPr lang="zh-CN" altLang="zh-CN" sz="2800" b="1" kern="100" dirty="0">
                <a:solidFill>
                  <a:srgbClr val="FF0000"/>
                </a:solidFill>
                <a:latin typeface="Times New Roman"/>
                <a:ea typeface="华文细黑"/>
                <a:cs typeface="Times New Roman"/>
              </a:rPr>
              <a:t>试纸</a:t>
            </a:r>
            <a:endParaRPr lang="zh-CN" altLang="zh-CN" sz="1050" b="1" kern="100" dirty="0">
              <a:solidFill>
                <a:srgbClr val="FF0000"/>
              </a:solidFill>
              <a:effectLst/>
              <a:latin typeface="宋体"/>
              <a:cs typeface="Courier New"/>
            </a:endParaRPr>
          </a:p>
        </p:txBody>
      </p:sp>
      <p:sp>
        <p:nvSpPr>
          <p:cNvPr id="23" name="矩形 22"/>
          <p:cNvSpPr/>
          <p:nvPr/>
        </p:nvSpPr>
        <p:spPr>
          <a:xfrm>
            <a:off x="8244391" y="3509938"/>
            <a:ext cx="2957759" cy="738664"/>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检验</a:t>
            </a:r>
            <a:r>
              <a:rPr lang="en-US" altLang="zh-CN" sz="2800" b="1" kern="100" dirty="0">
                <a:solidFill>
                  <a:srgbClr val="FF0000"/>
                </a:solidFill>
                <a:latin typeface="Times New Roman"/>
                <a:ea typeface="华文细黑"/>
              </a:rPr>
              <a:t> 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是否除尽</a:t>
            </a:r>
            <a:endParaRPr lang="zh-CN" altLang="zh-CN" sz="1050" b="1" kern="100" dirty="0">
              <a:solidFill>
                <a:srgbClr val="FF0000"/>
              </a:solidFill>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2"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3"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4"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15755" y="666558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矩形 23"/>
          <p:cNvSpPr/>
          <p:nvPr/>
        </p:nvSpPr>
        <p:spPr>
          <a:xfrm>
            <a:off x="6036680" y="5617706"/>
            <a:ext cx="2443298" cy="523220"/>
          </a:xfrm>
          <a:prstGeom prst="rect">
            <a:avLst/>
          </a:prstGeom>
        </p:spPr>
        <p:txBody>
          <a:bodyPr wrap="none">
            <a:spAutoFit/>
          </a:bodyPr>
          <a:lstStyle/>
          <a:p>
            <a:r>
              <a:rPr lang="zh-CN" altLang="en-US"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除去 </a:t>
            </a:r>
            <a:r>
              <a:rPr lang="en-US" altLang="zh-CN" sz="2800" b="1" kern="100" dirty="0" err="1"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HCl</a:t>
            </a: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 (Cl</a:t>
            </a:r>
            <a:r>
              <a:rPr lang="en-US" altLang="zh-CN" sz="2800" b="1" kern="100" baseline="-250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a:t>
            </a:r>
            <a:endParaRPr lang="zh-CN" altLang="en-US" sz="2800" b="1" kern="100" baseline="-25000" dirty="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
        <p:nvSpPr>
          <p:cNvPr id="40" name="矩形 39"/>
          <p:cNvSpPr/>
          <p:nvPr/>
        </p:nvSpPr>
        <p:spPr>
          <a:xfrm>
            <a:off x="6030923" y="4889118"/>
            <a:ext cx="2502608" cy="523220"/>
          </a:xfrm>
          <a:prstGeom prst="rect">
            <a:avLst/>
          </a:prstGeom>
        </p:spPr>
        <p:txBody>
          <a:bodyPr wrap="none">
            <a:spAutoFit/>
          </a:bodyPr>
          <a:lstStyle/>
          <a:p>
            <a:r>
              <a:rPr lang="zh-CN" altLang="en-US"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除去 </a:t>
            </a: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Cl</a:t>
            </a:r>
            <a:r>
              <a:rPr lang="en-US" altLang="zh-CN" sz="2800" b="1" kern="100" baseline="-250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2</a:t>
            </a: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 (</a:t>
            </a:r>
            <a:r>
              <a:rPr lang="en-US" altLang="zh-CN" sz="2800" b="1" kern="100" dirty="0" err="1"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HCl</a:t>
            </a:r>
            <a:r>
              <a:rPr lang="en-US" altLang="zh-CN" sz="2800" b="1" kern="100" dirty="0" smtClean="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rPr>
              <a:t>)</a:t>
            </a:r>
            <a:endParaRPr lang="zh-CN" altLang="en-US" sz="2800" b="1" kern="100" baseline="-25000" dirty="0">
              <a:solidFill>
                <a:srgbClr val="0000FF"/>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cxnSp>
        <p:nvCxnSpPr>
          <p:cNvPr id="4" name="直接箭头连接符 3"/>
          <p:cNvCxnSpPr/>
          <p:nvPr/>
        </p:nvCxnSpPr>
        <p:spPr>
          <a:xfrm>
            <a:off x="8444631" y="5176128"/>
            <a:ext cx="244835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407188" y="5904716"/>
            <a:ext cx="244835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407188" y="4653930"/>
            <a:ext cx="2425664" cy="523220"/>
          </a:xfrm>
          <a:prstGeom prst="rect">
            <a:avLst/>
          </a:prstGeom>
        </p:spPr>
        <p:txBody>
          <a:bodyPr wrap="none">
            <a:spAutoFit/>
          </a:bodyPr>
          <a:lstStyle/>
          <a:p>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饱和</a:t>
            </a:r>
            <a:r>
              <a:rPr lang="en-US" altLang="zh-CN" sz="2800" b="1" kern="100" dirty="0" err="1"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NaCl</a:t>
            </a: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溶液</a:t>
            </a:r>
            <a:endParaRPr lang="zh-CN" altLang="en-US" sz="2800" b="1" kern="100" baseline="-250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
        <p:nvSpPr>
          <p:cNvPr id="43" name="矩形 42"/>
          <p:cNvSpPr/>
          <p:nvPr/>
        </p:nvSpPr>
        <p:spPr>
          <a:xfrm>
            <a:off x="8547069" y="5393174"/>
            <a:ext cx="2164375"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CCl</a:t>
            </a:r>
            <a:r>
              <a:rPr lang="en-US" altLang="zh-CN" sz="2800" b="1" kern="100" baseline="-250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4</a:t>
            </a:r>
            <a:r>
              <a:rPr lang="en-US" altLang="zh-CN"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a:t>
            </a:r>
            <a:r>
              <a:rPr lang="zh-CN" altLang="en-US" sz="2800" b="1" kern="100" dirty="0" smtClean="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rPr>
              <a:t>苯溶液</a:t>
            </a:r>
            <a:endParaRPr lang="zh-CN" altLang="en-US" sz="2800" b="1" kern="100" baseline="-25000" dirty="0">
              <a:solidFill>
                <a:srgbClr val="FF0000"/>
              </a:solidFill>
              <a:latin typeface="Times New Roman" panose="02020603050405020304" pitchFamily="18" charset="0"/>
              <a:ea typeface="方正中等线简体" panose="02010601030101010101" pitchFamily="2" charset="-122"/>
              <a:cs typeface="Times New Roman" panose="02020603050405020304" pitchFamily="18" charset="0"/>
            </a:endParaRPr>
          </a:p>
        </p:txBody>
      </p:sp>
      <p:sp>
        <p:nvSpPr>
          <p:cNvPr id="44" name="矩形 43"/>
          <p:cNvSpPr/>
          <p:nvPr/>
        </p:nvSpPr>
        <p:spPr>
          <a:xfrm>
            <a:off x="550590" y="4643140"/>
            <a:ext cx="2085738" cy="738664"/>
          </a:xfrm>
          <a:prstGeom prst="rect">
            <a:avLst/>
          </a:prstGeom>
        </p:spPr>
        <p:txBody>
          <a:bodyPr wrap="square">
            <a:spAutoFit/>
          </a:bodyPr>
          <a:lstStyle/>
          <a:p>
            <a:pPr algn="just">
              <a:lnSpc>
                <a:spcPct val="150000"/>
              </a:lnSpc>
              <a:spcAft>
                <a:spcPts val="0"/>
              </a:spcAft>
            </a:pPr>
            <a:r>
              <a:rPr lang="zh-CN" altLang="zh-CN" sz="2800" b="1" kern="100" dirty="0" smtClean="0">
                <a:solidFill>
                  <a:srgbClr val="0000FF"/>
                </a:solidFill>
                <a:latin typeface="Times New Roman"/>
                <a:ea typeface="华文细黑"/>
                <a:cs typeface="Times New Roman"/>
              </a:rPr>
              <a:t>检验</a:t>
            </a:r>
            <a:r>
              <a:rPr lang="en-US" altLang="zh-CN" sz="2800" b="1" kern="100" dirty="0" smtClean="0">
                <a:solidFill>
                  <a:srgbClr val="0000FF"/>
                </a:solidFill>
                <a:latin typeface="Times New Roman"/>
                <a:ea typeface="华文细黑"/>
              </a:rPr>
              <a:t>Cl</a:t>
            </a:r>
            <a:r>
              <a:rPr lang="en-US" altLang="zh-CN" sz="2800" b="1" kern="100" baseline="-25000" dirty="0" smtClean="0">
                <a:solidFill>
                  <a:srgbClr val="0000FF"/>
                </a:solidFill>
                <a:latin typeface="Times New Roman"/>
                <a:ea typeface="华文细黑"/>
              </a:rPr>
              <a:t>2</a:t>
            </a:r>
            <a:r>
              <a:rPr lang="zh-CN" altLang="en-US" sz="2800" b="1" kern="100" dirty="0">
                <a:solidFill>
                  <a:srgbClr val="0000FF"/>
                </a:solidFill>
                <a:latin typeface="Times New Roman"/>
                <a:ea typeface="华文细黑"/>
              </a:rPr>
              <a:t>：</a:t>
            </a:r>
            <a:endParaRPr lang="zh-CN" altLang="zh-CN" sz="1050" b="1" kern="100" dirty="0">
              <a:solidFill>
                <a:srgbClr val="0000FF"/>
              </a:solidFill>
              <a:effectLst/>
              <a:latin typeface="宋体"/>
              <a:cs typeface="Courier New"/>
            </a:endParaRPr>
          </a:p>
        </p:txBody>
      </p:sp>
      <p:sp>
        <p:nvSpPr>
          <p:cNvPr id="45" name="矩形 44"/>
          <p:cNvSpPr/>
          <p:nvPr/>
        </p:nvSpPr>
        <p:spPr>
          <a:xfrm>
            <a:off x="2043367" y="4635346"/>
            <a:ext cx="3331974"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zh-CN" sz="1050" b="1" kern="100" dirty="0">
              <a:solidFill>
                <a:srgbClr val="FF0000"/>
              </a:solidFill>
              <a:effectLst/>
              <a:latin typeface="宋体"/>
              <a:cs typeface="Courier New"/>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10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10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linds(horizontal)">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blinds(horizontal)">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10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linds(horizontal)">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3" grpId="0"/>
      <p:bldP spid="24" grpId="0"/>
      <p:bldP spid="40" grpId="0"/>
      <p:bldP spid="42" grpId="0"/>
      <p:bldP spid="43" grpId="0"/>
      <p:bldP spid="44" grpId="0"/>
      <p:bldP spid="4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990" y="-170025"/>
            <a:ext cx="1217394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2800" b="1" dirty="0" smtClean="0">
                <a:solidFill>
                  <a:srgbClr val="FF0000"/>
                </a:solidFill>
                <a:latin typeface="Times New Roman" panose="02020603050405020304" pitchFamily="18" charset="0"/>
                <a:ea typeface="宋体" pitchFamily="2"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宋体" pitchFamily="2" charset="-122"/>
                <a:cs typeface="Times New Roman" panose="02020603050405020304" pitchFamily="18" charset="0"/>
              </a:rPr>
              <a:t>加</a:t>
            </a:r>
            <a:r>
              <a:rPr lang="zh-CN" altLang="en-US" sz="2800" b="1" dirty="0">
                <a:solidFill>
                  <a:srgbClr val="FF0000"/>
                </a:solidFill>
                <a:latin typeface="Times New Roman" panose="02020603050405020304" pitchFamily="18" charset="0"/>
                <a:ea typeface="宋体" pitchFamily="2" charset="-122"/>
                <a:cs typeface="Times New Roman" panose="02020603050405020304" pitchFamily="18" charset="0"/>
              </a:rPr>
              <a:t>练</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宋体" pitchFamily="2" charset="-122"/>
                <a:cs typeface="Times New Roman" panose="02020603050405020304" pitchFamily="18" charset="0"/>
              </a:rPr>
              <a:t>P29]</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二氧化氯</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(ClO</a:t>
            </a:r>
            <a:r>
              <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是～种高效消毒剂，沸点为</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。用氯酸钾粉末与草酸在</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60℃</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时反应可生成二氧化氯等物质，实验装置如下图所示：</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4" name="Rectangle 3"/>
          <p:cNvSpPr>
            <a:spLocks noChangeArrowheads="1"/>
          </p:cNvSpPr>
          <p:nvPr/>
        </p:nvSpPr>
        <p:spPr bwMode="auto">
          <a:xfrm>
            <a:off x="191262" y="4088487"/>
            <a:ext cx="1178383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lnSpc>
                <a:spcPct val="125000"/>
              </a:lnSpc>
              <a:spcBef>
                <a:spcPct val="0"/>
              </a:spcBef>
              <a:spcAft>
                <a:spcPct val="0"/>
              </a:spcAf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装置</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中还应安装的玻璃仪器是</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a:t>
            </a:r>
            <a:r>
              <a:rPr lang="en-US" altLang="zh-CN" b="1" dirty="0" smtClean="0">
                <a:latin typeface="Times New Roman" panose="02020603050405020304" pitchFamily="18" charset="0"/>
                <a:ea typeface="宋体" pitchFamily="2" charset="-122"/>
                <a:cs typeface="Times New Roman" panose="02020603050405020304" pitchFamily="18" charset="0"/>
              </a:rPr>
              <a:t>_______</a:t>
            </a:r>
            <a:r>
              <a:rPr lang="en-US" altLang="zh-CN" b="1" dirty="0">
                <a:latin typeface="Times New Roman" panose="02020603050405020304" pitchFamily="18" charset="0"/>
                <a:ea typeface="宋体" pitchFamily="2" charset="-122"/>
                <a:cs typeface="Times New Roman" panose="02020603050405020304" pitchFamily="18" charset="0"/>
              </a:rPr>
              <a:t>_</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，装置</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B</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用冰水浴的原因是</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_____</a:t>
            </a:r>
            <a:r>
              <a:rPr lang="en-US" altLang="zh-CN" b="1" dirty="0" smtClean="0">
                <a:latin typeface="Times New Roman" panose="02020603050405020304" pitchFamily="18" charset="0"/>
                <a:ea typeface="宋体" pitchFamily="2" charset="-122"/>
                <a:cs typeface="Times New Roman" panose="02020603050405020304" pitchFamily="18" charset="0"/>
              </a:rPr>
              <a:t>_____</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lvl="0" defTabSz="914400" eaLnBrk="0" fontAlgn="base" hangingPunct="0">
              <a:lnSpc>
                <a:spcPct val="125000"/>
              </a:lnSpc>
              <a:spcBef>
                <a:spcPct val="0"/>
              </a:spcBef>
              <a:spcAft>
                <a:spcPct val="0"/>
              </a:spcAf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装置</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中反应产物有</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K</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和</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等，请写出该反应的化学方程式：</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__________</a:t>
            </a:r>
            <a:r>
              <a:rPr lang="en-US" altLang="zh-CN" b="1" dirty="0" smtClean="0">
                <a:latin typeface="Times New Roman" panose="02020603050405020304" pitchFamily="18" charset="0"/>
                <a:ea typeface="宋体" pitchFamily="2" charset="-122"/>
                <a:cs typeface="Times New Roman" panose="02020603050405020304" pitchFamily="18" charset="0"/>
              </a:rPr>
              <a:t>______________________________________________________________</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endPar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p>
            <a:pPr lvl="0" defTabSz="914400" eaLnBrk="0" fontAlgn="base" hangingPunct="0">
              <a:lnSpc>
                <a:spcPct val="125000"/>
              </a:lnSpc>
              <a:spcBef>
                <a:spcPct val="0"/>
              </a:spcBef>
              <a:spcAft>
                <a:spcPct val="0"/>
              </a:spcAf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(3)①</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实验过程中，装置</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中少量的</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与</a:t>
            </a:r>
            <a:r>
              <a:rPr kumimoji="0" lang="en-US" altLang="zh-CN" b="1" i="0" u="none" strike="noStrike" cap="none" normalizeH="0" baseline="0" dirty="0" err="1"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NaOH</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溶液反应产生两种钠盐，且物质的量之比为</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，其中一种为</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，写出装置</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中生成这两种钠盐的离子方程式：</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________________________</a:t>
            </a:r>
            <a:r>
              <a:rPr lang="en-US" altLang="zh-CN" b="1" dirty="0" smtClean="0">
                <a:latin typeface="Times New Roman" panose="02020603050405020304" pitchFamily="18" charset="0"/>
                <a:ea typeface="宋体" pitchFamily="2" charset="-122"/>
                <a:cs typeface="Times New Roman" panose="02020603050405020304" pitchFamily="18" charset="0"/>
              </a:rPr>
              <a:t>_______________________________________________</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46000" contrast="100000"/>
                    </a14:imgEffect>
                  </a14:imgLayer>
                </a14:imgProps>
              </a:ext>
              <a:ext uri="{28A0092B-C50C-407E-A947-70E740481C1C}">
                <a14:useLocalDpi xmlns:a14="http://schemas.microsoft.com/office/drawing/2010/main" val="0"/>
              </a:ext>
            </a:extLst>
          </a:blip>
          <a:stretch>
            <a:fillRect/>
          </a:stretch>
        </p:blipFill>
        <p:spPr>
          <a:xfrm>
            <a:off x="3790950" y="1150616"/>
            <a:ext cx="4983712" cy="2880320"/>
          </a:xfrm>
          <a:prstGeom prst="rect">
            <a:avLst/>
          </a:prstGeom>
        </p:spPr>
      </p:pic>
      <p:sp>
        <p:nvSpPr>
          <p:cNvPr id="40" name="矩形 39"/>
          <p:cNvSpPr/>
          <p:nvPr/>
        </p:nvSpPr>
        <p:spPr>
          <a:xfrm>
            <a:off x="5056912" y="3808884"/>
            <a:ext cx="1614358" cy="738664"/>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温度计</a:t>
            </a:r>
            <a:endParaRPr lang="zh-CN" altLang="zh-CN" sz="1100" b="1" kern="100" dirty="0">
              <a:solidFill>
                <a:srgbClr val="FF0000"/>
              </a:solidFill>
              <a:effectLst/>
              <a:latin typeface="宋体"/>
              <a:cs typeface="Courier New"/>
            </a:endParaRPr>
          </a:p>
        </p:txBody>
      </p:sp>
      <p:sp>
        <p:nvSpPr>
          <p:cNvPr id="41" name="矩形 40"/>
          <p:cNvSpPr/>
          <p:nvPr/>
        </p:nvSpPr>
        <p:spPr>
          <a:xfrm>
            <a:off x="8759502" y="3429794"/>
            <a:ext cx="3574927" cy="830997"/>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将</a:t>
            </a:r>
            <a:r>
              <a:rPr lang="en-US" altLang="zh-CN" sz="3200" b="1" kern="100" dirty="0" smtClean="0">
                <a:solidFill>
                  <a:srgbClr val="FF0000"/>
                </a:solidFill>
                <a:latin typeface="Times New Roman"/>
                <a:ea typeface="华文细黑"/>
                <a:cs typeface="Times New Roman"/>
              </a:rPr>
              <a:t>ClO</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冷凝为液体</a:t>
            </a:r>
            <a:endParaRPr lang="zh-CN" altLang="zh-CN" sz="1100" b="1" kern="100" dirty="0">
              <a:solidFill>
                <a:srgbClr val="FF0000"/>
              </a:solidFill>
              <a:effectLst/>
              <a:latin typeface="宋体"/>
              <a:cs typeface="Courier New"/>
            </a:endParaRPr>
          </a:p>
        </p:txBody>
      </p:sp>
      <p:sp>
        <p:nvSpPr>
          <p:cNvPr id="42" name="矩形 41"/>
          <p:cNvSpPr/>
          <p:nvPr/>
        </p:nvSpPr>
        <p:spPr>
          <a:xfrm>
            <a:off x="2073071" y="4725938"/>
            <a:ext cx="9062695" cy="830997"/>
          </a:xfrm>
          <a:prstGeom prst="rect">
            <a:avLst/>
          </a:prstGeom>
        </p:spPr>
        <p:txBody>
          <a:bodyPr wrap="squar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Times New Roman"/>
              </a:rPr>
              <a:t>2KClO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r>
              <a:rPr lang="en-US" altLang="zh-CN" sz="3200" b="1" kern="100" baseline="-25000" dirty="0" smtClean="0">
                <a:solidFill>
                  <a:srgbClr val="FF0000"/>
                </a:solidFill>
                <a:latin typeface="Times New Roman"/>
                <a:ea typeface="华文细黑"/>
                <a:cs typeface="Times New Roman"/>
              </a:rPr>
              <a:t>4</a:t>
            </a:r>
            <a:r>
              <a:rPr lang="en-US" altLang="zh-CN" sz="3200" b="1" kern="100" dirty="0" smtClean="0">
                <a:solidFill>
                  <a:srgbClr val="FF0000"/>
                </a:solidFill>
                <a:latin typeface="Times New Roman"/>
                <a:ea typeface="华文细黑"/>
                <a:cs typeface="Times New Roman"/>
              </a:rPr>
              <a:t>====K</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+2ClO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endParaRPr lang="zh-CN" altLang="zh-CN" sz="1100" b="1" kern="100" dirty="0">
              <a:solidFill>
                <a:srgbClr val="FF0000"/>
              </a:solidFill>
              <a:effectLst/>
              <a:latin typeface="宋体"/>
              <a:cs typeface="Courier New"/>
            </a:endParaRPr>
          </a:p>
        </p:txBody>
      </p:sp>
      <p:sp>
        <p:nvSpPr>
          <p:cNvPr id="43" name="矩形 42"/>
          <p:cNvSpPr/>
          <p:nvPr/>
        </p:nvSpPr>
        <p:spPr>
          <a:xfrm>
            <a:off x="5037862" y="4961012"/>
            <a:ext cx="1051049" cy="737510"/>
          </a:xfrm>
          <a:prstGeom prst="rect">
            <a:avLst/>
          </a:prstGeom>
        </p:spPr>
        <p:txBody>
          <a:bodyPr wrap="squar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60</a:t>
            </a:r>
            <a:r>
              <a:rPr lang="en-US" altLang="zh-CN" sz="3200" b="1" kern="100" baseline="30000" dirty="0" smtClean="0">
                <a:solidFill>
                  <a:srgbClr val="0000FF"/>
                </a:solidFill>
                <a:latin typeface="Times New Roman"/>
                <a:ea typeface="华文细黑"/>
                <a:cs typeface="Times New Roman"/>
              </a:rPr>
              <a:t>o</a:t>
            </a:r>
            <a:r>
              <a:rPr lang="en-US" altLang="zh-CN" sz="3200" b="1" kern="100" dirty="0" smtClean="0">
                <a:solidFill>
                  <a:srgbClr val="0000FF"/>
                </a:solidFill>
                <a:latin typeface="Times New Roman"/>
                <a:ea typeface="华文细黑"/>
                <a:cs typeface="Times New Roman"/>
              </a:rPr>
              <a:t>C</a:t>
            </a:r>
            <a:endParaRPr lang="zh-CN" altLang="zh-CN" sz="1100" b="1" kern="100" dirty="0">
              <a:solidFill>
                <a:srgbClr val="0000FF"/>
              </a:solidFill>
              <a:effectLst/>
              <a:latin typeface="宋体"/>
              <a:cs typeface="Courier New"/>
            </a:endParaRPr>
          </a:p>
        </p:txBody>
      </p:sp>
      <p:cxnSp>
        <p:nvCxnSpPr>
          <p:cNvPr id="8" name="直接连接符 7"/>
          <p:cNvCxnSpPr/>
          <p:nvPr/>
        </p:nvCxnSpPr>
        <p:spPr>
          <a:xfrm>
            <a:off x="982638" y="1150616"/>
            <a:ext cx="12809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782838" y="6127189"/>
            <a:ext cx="6999936" cy="830997"/>
          </a:xfrm>
          <a:prstGeom prst="rect">
            <a:avLst/>
          </a:prstGeom>
        </p:spPr>
        <p:txBody>
          <a:bodyPr wrap="squar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Times New Roman"/>
              </a:rPr>
              <a:t>2ClO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+2OH</a:t>
            </a:r>
            <a:r>
              <a:rPr lang="en-US" altLang="zh-CN" sz="3200" b="1" kern="100" baseline="30000" dirty="0" smtClean="0">
                <a:solidFill>
                  <a:srgbClr val="FF0000"/>
                </a:solidFill>
                <a:latin typeface="Times New Roman"/>
                <a:ea typeface="华文细黑"/>
                <a:cs typeface="Times New Roman"/>
              </a:rPr>
              <a:t>- </a:t>
            </a:r>
            <a:r>
              <a:rPr lang="en-US" altLang="zh-CN" sz="3200" b="1" kern="100" dirty="0" smtClean="0">
                <a:solidFill>
                  <a:srgbClr val="FF0000"/>
                </a:solidFill>
                <a:latin typeface="Times New Roman"/>
                <a:ea typeface="华文细黑"/>
                <a:cs typeface="Times New Roman"/>
              </a:rPr>
              <a:t>==== ClO</a:t>
            </a:r>
            <a:r>
              <a:rPr lang="en-US" altLang="zh-CN" sz="3200" b="1" kern="100" baseline="-25000" dirty="0" smtClean="0">
                <a:solidFill>
                  <a:srgbClr val="FF0000"/>
                </a:solidFill>
                <a:latin typeface="Times New Roman"/>
                <a:ea typeface="华文细黑"/>
                <a:cs typeface="Times New Roman"/>
              </a:rPr>
              <a:t>2</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+ClO</a:t>
            </a:r>
            <a:r>
              <a:rPr lang="en-US" altLang="zh-CN" sz="3200" b="1" kern="100" baseline="-25000" dirty="0" smtClean="0">
                <a:solidFill>
                  <a:srgbClr val="FF0000"/>
                </a:solidFill>
                <a:latin typeface="Times New Roman"/>
                <a:ea typeface="华文细黑"/>
                <a:cs typeface="Times New Roman"/>
              </a:rPr>
              <a:t>3</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endParaRPr lang="zh-CN" altLang="zh-CN" sz="1100" b="1" kern="100" dirty="0">
              <a:solidFill>
                <a:srgbClr val="FF0000"/>
              </a:solidFill>
              <a:effectLst/>
              <a:latin typeface="宋体"/>
              <a:cs typeface="Courier New"/>
            </a:endParaRPr>
          </a:p>
        </p:txBody>
      </p:sp>
      <p:cxnSp>
        <p:nvCxnSpPr>
          <p:cNvPr id="45" name="直接连接符 44"/>
          <p:cNvCxnSpPr/>
          <p:nvPr/>
        </p:nvCxnSpPr>
        <p:spPr>
          <a:xfrm>
            <a:off x="7357442" y="536774"/>
            <a:ext cx="1800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1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Rectangle 3"/>
          <p:cNvSpPr>
            <a:spLocks noChangeArrowheads="1"/>
          </p:cNvSpPr>
          <p:nvPr/>
        </p:nvSpPr>
        <p:spPr bwMode="auto">
          <a:xfrm>
            <a:off x="205547" y="2331008"/>
            <a:ext cx="1178383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②饱和溶液在温度低于</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38℃</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时析出晶体</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3H</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O</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，在温度高于</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38℃</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时析出晶体</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。请补充从</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溶液中制得</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NaClO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晶体的操作步骤：</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a._________________;   b_______________;  c.</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洗涤；</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d.</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干燥。</a:t>
            </a:r>
          </a:p>
          <a:p>
            <a:pPr defTabSz="914400" eaLnBrk="0" fontAlgn="base" hangingPunct="0">
              <a:lnSpc>
                <a:spcPct val="150000"/>
              </a:lnSpc>
              <a:spcBef>
                <a:spcPct val="0"/>
              </a:spcBef>
              <a:spcAft>
                <a:spcPct val="0"/>
              </a:spcAft>
            </a:pPr>
            <a:r>
              <a:rPr lang="en-US" altLang="zh-CN" b="1" dirty="0">
                <a:latin typeface="Times New Roman" panose="02020603050405020304" pitchFamily="18" charset="0"/>
                <a:ea typeface="宋体" pitchFamily="2" charset="-122"/>
                <a:cs typeface="Times New Roman" panose="02020603050405020304" pitchFamily="18" charset="0"/>
              </a:rPr>
              <a:t>(4</a:t>
            </a:r>
            <a:r>
              <a:rPr lang="en-US" altLang="zh-CN" b="1" dirty="0" smtClean="0">
                <a:latin typeface="Times New Roman" panose="02020603050405020304" pitchFamily="18" charset="0"/>
                <a:ea typeface="宋体" pitchFamily="2" charset="-122"/>
                <a:cs typeface="Times New Roman" panose="02020603050405020304" pitchFamily="18" charset="0"/>
              </a:rPr>
              <a:t>)</a:t>
            </a:r>
            <a:r>
              <a:rPr lang="zh-CN" altLang="en-US" b="1" dirty="0" smtClean="0">
                <a:latin typeface="Times New Roman" panose="02020603050405020304" pitchFamily="18" charset="0"/>
                <a:ea typeface="宋体" pitchFamily="2" charset="-122"/>
                <a:cs typeface="Times New Roman" panose="02020603050405020304" pitchFamily="18" charset="0"/>
              </a:rPr>
              <a:t>亚氯酸钠也是一种性能优良的漂白剂，但在强酸性溶液中会发生歧化反应，产生</a:t>
            </a:r>
            <a:r>
              <a:rPr lang="en-US" altLang="zh-CN" b="1" dirty="0" smtClean="0">
                <a:latin typeface="Times New Roman" panose="02020603050405020304" pitchFamily="18" charset="0"/>
                <a:ea typeface="宋体" pitchFamily="2" charset="-122"/>
                <a:cs typeface="Times New Roman" panose="02020603050405020304" pitchFamily="18" charset="0"/>
              </a:rPr>
              <a:t>ClO</a:t>
            </a:r>
            <a:r>
              <a:rPr lang="en-US" altLang="zh-CN" b="1" baseline="-25000" dirty="0" smtClean="0">
                <a:latin typeface="Times New Roman" panose="02020603050405020304" pitchFamily="18" charset="0"/>
                <a:ea typeface="宋体" pitchFamily="2" charset="-122"/>
                <a:cs typeface="Times New Roman" panose="02020603050405020304" pitchFamily="18" charset="0"/>
              </a:rPr>
              <a:t>2</a:t>
            </a:r>
            <a:r>
              <a:rPr lang="zh-CN" altLang="en-US" b="1" dirty="0" smtClean="0">
                <a:latin typeface="Times New Roman" panose="02020603050405020304" pitchFamily="18" charset="0"/>
                <a:ea typeface="宋体" pitchFamily="2" charset="-122"/>
                <a:cs typeface="Times New Roman" panose="02020603050405020304" pitchFamily="18" charset="0"/>
              </a:rPr>
              <a:t>气体，离子方程式为：</a:t>
            </a:r>
            <a:r>
              <a:rPr lang="en-US" altLang="zh-CN" b="1" dirty="0" smtClean="0">
                <a:latin typeface="Times New Roman" panose="02020603050405020304" pitchFamily="18" charset="0"/>
                <a:ea typeface="宋体" pitchFamily="2" charset="-122"/>
                <a:cs typeface="Times New Roman" panose="02020603050405020304" pitchFamily="18" charset="0"/>
              </a:rPr>
              <a:t>_________________________________________________</a:t>
            </a:r>
            <a:r>
              <a:rPr lang="zh-CN" altLang="en-US" b="1" dirty="0">
                <a:latin typeface="Times New Roman" panose="02020603050405020304" pitchFamily="18" charset="0"/>
                <a:ea typeface="宋体" pitchFamily="2" charset="-122"/>
                <a:cs typeface="Times New Roman" panose="02020603050405020304" pitchFamily="18" charset="0"/>
              </a:rPr>
              <a:t>。</a:t>
            </a:r>
          </a:p>
          <a:p>
            <a:pPr lvl="0" defTabSz="914400" eaLnBrk="0" fontAlgn="base" hangingPunct="0">
              <a:lnSpc>
                <a:spcPct val="150000"/>
              </a:lnSpc>
              <a:spcBef>
                <a:spcPct val="0"/>
              </a:spcBef>
              <a:spcAft>
                <a:spcPct val="0"/>
              </a:spcAft>
            </a:pP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(5)</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还可采用盐酸或双氧水还原氯酸钠制备</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。用</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H</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作还原剂制备</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ClO</a:t>
            </a:r>
            <a:r>
              <a:rPr kumimoji="0" lang="en-US" altLang="zh-CN" b="1" i="0" u="none" strike="noStrike" cap="none" normalizeH="0" baseline="-3000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更受欢迎，其主要原因是</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_______</a:t>
            </a:r>
            <a:r>
              <a:rPr lang="en-US" altLang="zh-CN" b="1" dirty="0" smtClean="0">
                <a:latin typeface="Times New Roman" panose="02020603050405020304" pitchFamily="18" charset="0"/>
                <a:ea typeface="宋体" pitchFamily="2" charset="-122"/>
                <a:cs typeface="Times New Roman" panose="02020603050405020304" pitchFamily="18" charset="0"/>
              </a:rPr>
              <a:t>________________________________________________</a:t>
            </a:r>
            <a:r>
              <a:rPr lang="en-US" altLang="zh-CN" b="1" dirty="0">
                <a:latin typeface="Times New Roman" panose="02020603050405020304" pitchFamily="18" charset="0"/>
                <a:ea typeface="宋体" pitchFamily="2" charset="-122"/>
                <a:cs typeface="Times New Roman" panose="02020603050405020304" pitchFamily="18" charset="0"/>
              </a:rPr>
              <a:t>____</a:t>
            </a:r>
            <a:r>
              <a:rPr kumimoji="0" lang="en-US" altLang="zh-CN"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___</a:t>
            </a: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46000" contrast="100000"/>
                    </a14:imgEffect>
                  </a14:imgLayer>
                </a14:imgProps>
              </a:ext>
              <a:ext uri="{28A0092B-C50C-407E-A947-70E740481C1C}">
                <a14:useLocalDpi xmlns:a14="http://schemas.microsoft.com/office/drawing/2010/main" val="0"/>
              </a:ext>
            </a:extLst>
          </a:blip>
          <a:stretch>
            <a:fillRect/>
          </a:stretch>
        </p:blipFill>
        <p:spPr>
          <a:xfrm>
            <a:off x="3995577" y="0"/>
            <a:ext cx="4203778" cy="2429560"/>
          </a:xfrm>
          <a:prstGeom prst="rect">
            <a:avLst/>
          </a:prstGeom>
        </p:spPr>
      </p:pic>
      <p:sp>
        <p:nvSpPr>
          <p:cNvPr id="6" name="矩形 5"/>
          <p:cNvSpPr/>
          <p:nvPr/>
        </p:nvSpPr>
        <p:spPr>
          <a:xfrm>
            <a:off x="550590" y="3203039"/>
            <a:ext cx="3036490" cy="736548"/>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蒸发浓缩</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结晶</a:t>
            </a:r>
            <a:endParaRPr lang="zh-CN" altLang="zh-CN" sz="1100" b="1" kern="100" dirty="0">
              <a:solidFill>
                <a:srgbClr val="FF0000"/>
              </a:solidFill>
              <a:effectLst/>
              <a:latin typeface="宋体"/>
              <a:cs typeface="Courier New"/>
            </a:endParaRPr>
          </a:p>
        </p:txBody>
      </p:sp>
      <p:sp>
        <p:nvSpPr>
          <p:cNvPr id="7" name="矩形 6"/>
          <p:cNvSpPr/>
          <p:nvPr/>
        </p:nvSpPr>
        <p:spPr>
          <a:xfrm>
            <a:off x="3994820" y="3203039"/>
            <a:ext cx="1956370" cy="830997"/>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趁热过滤</a:t>
            </a:r>
            <a:endParaRPr lang="zh-CN" altLang="zh-CN" sz="1100" b="1" kern="100" dirty="0">
              <a:solidFill>
                <a:srgbClr val="FF0000"/>
              </a:solidFill>
              <a:effectLst/>
              <a:latin typeface="宋体"/>
              <a:cs typeface="Courier New"/>
            </a:endParaRPr>
          </a:p>
        </p:txBody>
      </p:sp>
      <p:sp>
        <p:nvSpPr>
          <p:cNvPr id="8" name="矩形 7"/>
          <p:cNvSpPr/>
          <p:nvPr/>
        </p:nvSpPr>
        <p:spPr>
          <a:xfrm>
            <a:off x="4583038" y="4322068"/>
            <a:ext cx="6276850" cy="737510"/>
          </a:xfrm>
          <a:prstGeom prst="rect">
            <a:avLst/>
          </a:prstGeom>
        </p:spPr>
        <p:txBody>
          <a:bodyPr wrap="squar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Times New Roman"/>
              </a:rPr>
              <a:t>5ClO</a:t>
            </a:r>
            <a:r>
              <a:rPr lang="en-US" altLang="zh-CN" sz="3200" b="1" kern="100" baseline="-25000" dirty="0" smtClean="0">
                <a:solidFill>
                  <a:srgbClr val="FF0000"/>
                </a:solidFill>
                <a:latin typeface="Times New Roman"/>
                <a:ea typeface="华文细黑"/>
                <a:cs typeface="Times New Roman"/>
              </a:rPr>
              <a:t>2</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+4H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===4ClO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+2H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endParaRPr lang="zh-CN" altLang="zh-CN" sz="1100" b="1" kern="100" dirty="0">
              <a:solidFill>
                <a:srgbClr val="FF0000"/>
              </a:solidFill>
              <a:effectLst/>
              <a:latin typeface="宋体"/>
              <a:cs typeface="Courier New"/>
            </a:endParaRPr>
          </a:p>
        </p:txBody>
      </p:sp>
      <p:sp>
        <p:nvSpPr>
          <p:cNvPr id="9" name="矩形 8"/>
          <p:cNvSpPr/>
          <p:nvPr/>
        </p:nvSpPr>
        <p:spPr>
          <a:xfrm>
            <a:off x="2266629" y="5481432"/>
            <a:ext cx="9445201" cy="1260730"/>
          </a:xfrm>
          <a:prstGeom prst="rect">
            <a:avLst/>
          </a:prstGeom>
        </p:spPr>
        <p:txBody>
          <a:bodyPr wrap="square">
            <a:spAutoFit/>
          </a:bodyPr>
          <a:lstStyle/>
          <a:p>
            <a:pPr algn="just">
              <a:lnSpc>
                <a:spcPct val="125000"/>
              </a:lnSpc>
              <a:spcAft>
                <a:spcPts val="0"/>
              </a:spcAft>
            </a:pP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作还原剂时氧化产物为</a:t>
            </a:r>
            <a:r>
              <a:rPr lang="en-US" altLang="zh-CN" sz="3200" b="1" kern="100" dirty="0" smtClean="0">
                <a:solidFill>
                  <a:srgbClr val="FF0000"/>
                </a:solidFill>
                <a:latin typeface="Times New Roman"/>
                <a:ea typeface="华文细黑"/>
                <a:cs typeface="Times New Roman"/>
              </a:rPr>
              <a:t>O</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，而盐酸作还原剂时</a:t>
            </a:r>
            <a:endParaRPr lang="en-US" altLang="zh-CN" sz="3200" b="1" kern="100" dirty="0" smtClean="0">
              <a:solidFill>
                <a:srgbClr val="FF0000"/>
              </a:solidFill>
              <a:latin typeface="Times New Roman"/>
              <a:ea typeface="华文细黑"/>
              <a:cs typeface="Times New Roman"/>
            </a:endParaRPr>
          </a:p>
          <a:p>
            <a:pPr algn="just">
              <a:lnSpc>
                <a:spcPct val="125000"/>
              </a:lnSpc>
              <a:spcAft>
                <a:spcPts val="0"/>
              </a:spcAft>
            </a:pPr>
            <a:r>
              <a:rPr lang="zh-CN" altLang="en-US" sz="3200" b="1" kern="100" dirty="0" smtClean="0">
                <a:solidFill>
                  <a:srgbClr val="FF0000"/>
                </a:solidFill>
                <a:latin typeface="Times New Roman"/>
                <a:ea typeface="华文细黑"/>
                <a:cs typeface="Times New Roman"/>
              </a:rPr>
              <a:t>产生大量有毒的</a:t>
            </a:r>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a:t>
            </a:r>
            <a:endParaRPr lang="zh-CN" altLang="zh-CN" sz="1100" b="1" kern="100" dirty="0">
              <a:solidFill>
                <a:srgbClr val="FF0000"/>
              </a:solidFill>
              <a:effectLst/>
              <a:latin typeface="宋体"/>
              <a:cs typeface="Courier New"/>
            </a:endParaRPr>
          </a:p>
        </p:txBody>
      </p:sp>
    </p:spTree>
    <p:extLst>
      <p:ext uri="{BB962C8B-B14F-4D97-AF65-F5344CB8AC3E}">
        <p14:creationId xmlns:p14="http://schemas.microsoft.com/office/powerpoint/2010/main" val="131344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1000"/>
                                        <p:tgtEl>
                                          <p:spTgt spid="9">
                                            <p:txEl>
                                              <p:pRg st="0" end="0"/>
                                            </p:txEl>
                                          </p:spTgt>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wipe(left)">
                                      <p:cBhvr>
                                        <p:cTn id="26"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brightnessContrast bright="-26000" contrast="68000"/>
                    </a14:imgEffect>
                  </a14:imgLayer>
                </a14:imgProps>
              </a:ext>
              <a:ext uri="{28A0092B-C50C-407E-A947-70E740481C1C}">
                <a14:useLocalDpi xmlns:a14="http://schemas.microsoft.com/office/drawing/2010/main" val="0"/>
              </a:ext>
            </a:extLst>
          </a:blip>
          <a:stretch>
            <a:fillRect/>
          </a:stretch>
        </p:blipFill>
        <p:spPr>
          <a:xfrm>
            <a:off x="2104584" y="1053530"/>
            <a:ext cx="8239094" cy="3059370"/>
          </a:xfrm>
          <a:prstGeom prst="rect">
            <a:avLst/>
          </a:prstGeom>
        </p:spPr>
      </p:pic>
      <p:sp>
        <p:nvSpPr>
          <p:cNvPr id="2" name="Rectangle 2"/>
          <p:cNvSpPr>
            <a:spLocks noChangeArrowheads="1"/>
          </p:cNvSpPr>
          <p:nvPr/>
        </p:nvSpPr>
        <p:spPr bwMode="auto">
          <a:xfrm>
            <a:off x="20990" y="-187449"/>
            <a:ext cx="1217394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lnSpc>
                <a:spcPct val="150000"/>
              </a:lnSpc>
              <a:spcBef>
                <a:spcPct val="0"/>
              </a:spcBef>
              <a:spcAft>
                <a:spcPct val="0"/>
              </a:spcAft>
            </a:pPr>
            <a:r>
              <a:rPr lang="en-US" altLang="zh-CN" sz="2800" b="1" dirty="0" smtClean="0">
                <a:solidFill>
                  <a:srgbClr val="FF0000"/>
                </a:solidFill>
                <a:latin typeface="Times New Roman" panose="02020603050405020304" pitchFamily="18" charset="0"/>
                <a:ea typeface="宋体" pitchFamily="2"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宋体" pitchFamily="2" charset="-122"/>
                <a:cs typeface="Times New Roman" panose="02020603050405020304" pitchFamily="18" charset="0"/>
              </a:rPr>
              <a:t>加</a:t>
            </a:r>
            <a:r>
              <a:rPr lang="zh-CN" altLang="en-US" sz="2800" b="1" dirty="0">
                <a:solidFill>
                  <a:srgbClr val="FF0000"/>
                </a:solidFill>
                <a:latin typeface="Times New Roman" panose="02020603050405020304" pitchFamily="18" charset="0"/>
                <a:ea typeface="宋体" pitchFamily="2" charset="-122"/>
                <a:cs typeface="Times New Roman" panose="02020603050405020304" pitchFamily="18" charset="0"/>
              </a:rPr>
              <a:t>练</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宋体" pitchFamily="2" charset="-122"/>
                <a:cs typeface="Times New Roman" panose="02020603050405020304" pitchFamily="18" charset="0"/>
              </a:rPr>
              <a:t>P29]</a:t>
            </a:r>
            <a:r>
              <a:rPr lang="zh-CN" altLang="en-US" sz="2800" b="1" dirty="0" smtClean="0">
                <a:latin typeface="Times New Roman" panose="02020603050405020304" pitchFamily="18" charset="0"/>
                <a:ea typeface="宋体" pitchFamily="2" charset="-122"/>
                <a:cs typeface="Times New Roman" panose="02020603050405020304" pitchFamily="18" charset="0"/>
              </a:rPr>
              <a:t>某</a:t>
            </a:r>
            <a:r>
              <a:rPr lang="zh-CN" altLang="en-US" sz="2800" b="1" dirty="0">
                <a:latin typeface="Times New Roman" panose="02020603050405020304" pitchFamily="18" charset="0"/>
                <a:ea typeface="宋体" pitchFamily="2" charset="-122"/>
                <a:cs typeface="Times New Roman" panose="02020603050405020304" pitchFamily="18" charset="0"/>
              </a:rPr>
              <a:t>校学生化学实验小组，为验证非金属元素氯的氧化性强于硫和氮，设计了一套实验装置：（部分夹持装置已略去）</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4" name="Rectangle 3"/>
          <p:cNvSpPr>
            <a:spLocks noChangeArrowheads="1"/>
          </p:cNvSpPr>
          <p:nvPr/>
        </p:nvSpPr>
        <p:spPr bwMode="auto">
          <a:xfrm>
            <a:off x="-25474" y="3933850"/>
            <a:ext cx="12364423" cy="254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lnSpc>
                <a:spcPct val="200000"/>
              </a:lnSpc>
              <a:spcBef>
                <a:spcPct val="0"/>
              </a:spcBef>
              <a:spcAft>
                <a:spcPct val="0"/>
              </a:spcAft>
            </a:pPr>
            <a:r>
              <a:rPr lang="en-US" altLang="zh-CN" sz="2800" b="1" dirty="0" smtClean="0">
                <a:latin typeface="Times New Roman" panose="02020603050405020304" pitchFamily="18" charset="0"/>
                <a:ea typeface="宋体" pitchFamily="2" charset="-122"/>
                <a:cs typeface="Times New Roman" panose="02020603050405020304" pitchFamily="18" charset="0"/>
              </a:rPr>
              <a:t>(1)</a:t>
            </a:r>
            <a:r>
              <a:rPr lang="zh-CN" altLang="en-US" sz="2800" b="1" dirty="0" smtClean="0">
                <a:latin typeface="Times New Roman" panose="02020603050405020304" pitchFamily="18" charset="0"/>
                <a:ea typeface="宋体" pitchFamily="2" charset="-122"/>
                <a:cs typeface="Times New Roman" panose="02020603050405020304" pitchFamily="18" charset="0"/>
              </a:rPr>
              <a:t>写出</a:t>
            </a:r>
            <a:r>
              <a:rPr lang="en-US" altLang="zh-CN" sz="2800" b="1" dirty="0">
                <a:latin typeface="Times New Roman" panose="02020603050405020304" pitchFamily="18" charset="0"/>
                <a:ea typeface="宋体" pitchFamily="2" charset="-122"/>
                <a:cs typeface="Times New Roman" panose="02020603050405020304" pitchFamily="18" charset="0"/>
              </a:rPr>
              <a:t>A</a:t>
            </a:r>
            <a:r>
              <a:rPr lang="zh-CN" altLang="en-US" sz="2800" b="1" dirty="0">
                <a:latin typeface="Times New Roman" panose="02020603050405020304" pitchFamily="18" charset="0"/>
                <a:ea typeface="宋体" pitchFamily="2" charset="-122"/>
                <a:cs typeface="Times New Roman" panose="02020603050405020304" pitchFamily="18" charset="0"/>
              </a:rPr>
              <a:t>中反应的离子方程式</a:t>
            </a:r>
            <a:r>
              <a:rPr lang="en-US" altLang="zh-CN" sz="2800" b="1" dirty="0" smtClean="0">
                <a:latin typeface="Times New Roman" panose="02020603050405020304" pitchFamily="18" charset="0"/>
                <a:ea typeface="宋体" pitchFamily="2" charset="-122"/>
                <a:cs typeface="Times New Roman" panose="02020603050405020304" pitchFamily="18" charset="0"/>
              </a:rPr>
              <a:t>_________________________________________;</a:t>
            </a:r>
            <a:endParaRPr lang="zh-CN" altLang="en-US" sz="2800" b="1" dirty="0">
              <a:latin typeface="Times New Roman" panose="02020603050405020304" pitchFamily="18" charset="0"/>
              <a:ea typeface="宋体" pitchFamily="2" charset="-122"/>
              <a:cs typeface="Times New Roman" panose="02020603050405020304" pitchFamily="18" charset="0"/>
            </a:endParaRPr>
          </a:p>
          <a:p>
            <a:pPr lvl="0" defTabSz="914400" fontAlgn="base">
              <a:lnSpc>
                <a:spcPct val="200000"/>
              </a:lnSpc>
              <a:spcBef>
                <a:spcPct val="0"/>
              </a:spcBef>
              <a:spcAft>
                <a:spcPct val="0"/>
              </a:spcAft>
            </a:pPr>
            <a:r>
              <a:rPr lang="en-US" altLang="zh-CN" sz="2800" b="1" dirty="0" smtClean="0">
                <a:latin typeface="Times New Roman" panose="02020603050405020304" pitchFamily="18" charset="0"/>
                <a:ea typeface="宋体" pitchFamily="2" charset="-122"/>
                <a:cs typeface="Times New Roman" panose="02020603050405020304" pitchFamily="18" charset="0"/>
              </a:rPr>
              <a:t>(2)B</a:t>
            </a:r>
            <a:r>
              <a:rPr lang="zh-CN" altLang="en-US" sz="2800" b="1" dirty="0">
                <a:latin typeface="Times New Roman" panose="02020603050405020304" pitchFamily="18" charset="0"/>
                <a:ea typeface="宋体" pitchFamily="2" charset="-122"/>
                <a:cs typeface="Times New Roman" panose="02020603050405020304" pitchFamily="18" charset="0"/>
              </a:rPr>
              <a:t>中出现黄色浑浊现象，产生此现象的离子方程式</a:t>
            </a:r>
            <a:r>
              <a:rPr lang="en-US" altLang="zh-CN" sz="2800" b="1" dirty="0" smtClean="0">
                <a:latin typeface="Times New Roman" panose="02020603050405020304" pitchFamily="18" charset="0"/>
                <a:ea typeface="宋体" pitchFamily="2" charset="-122"/>
                <a:cs typeface="Times New Roman" panose="02020603050405020304" pitchFamily="18" charset="0"/>
              </a:rPr>
              <a:t>_____________________;</a:t>
            </a:r>
            <a:endParaRPr lang="zh-CN" altLang="en-US" sz="2800" b="1" dirty="0">
              <a:latin typeface="Times New Roman" panose="02020603050405020304" pitchFamily="18" charset="0"/>
              <a:ea typeface="宋体" pitchFamily="2" charset="-122"/>
              <a:cs typeface="Times New Roman" panose="02020603050405020304" pitchFamily="18" charset="0"/>
            </a:endParaRPr>
          </a:p>
          <a:p>
            <a:pPr lvl="0" defTabSz="914400" fontAlgn="base">
              <a:lnSpc>
                <a:spcPct val="200000"/>
              </a:lnSpc>
              <a:spcBef>
                <a:spcPct val="0"/>
              </a:spcBef>
              <a:spcAft>
                <a:spcPct val="0"/>
              </a:spcAft>
            </a:pPr>
            <a:r>
              <a:rPr lang="en-US" altLang="zh-CN" sz="2800" b="1" dirty="0" smtClean="0">
                <a:latin typeface="Times New Roman" panose="02020603050405020304" pitchFamily="18" charset="0"/>
                <a:ea typeface="宋体" pitchFamily="2" charset="-122"/>
                <a:cs typeface="Times New Roman" panose="02020603050405020304" pitchFamily="18" charset="0"/>
              </a:rPr>
              <a:t>(3)</a:t>
            </a:r>
            <a:r>
              <a:rPr lang="zh-CN" altLang="en-US" sz="2800" b="1" dirty="0" smtClean="0">
                <a:latin typeface="Times New Roman" panose="02020603050405020304" pitchFamily="18" charset="0"/>
                <a:ea typeface="宋体" pitchFamily="2" charset="-122"/>
                <a:cs typeface="Times New Roman" panose="02020603050405020304" pitchFamily="18" charset="0"/>
              </a:rPr>
              <a:t>试</a:t>
            </a:r>
            <a:r>
              <a:rPr lang="zh-CN" altLang="en-US" sz="2800" b="1" dirty="0">
                <a:latin typeface="Times New Roman" panose="02020603050405020304" pitchFamily="18" charset="0"/>
                <a:ea typeface="宋体" pitchFamily="2" charset="-122"/>
                <a:cs typeface="Times New Roman" panose="02020603050405020304" pitchFamily="18" charset="0"/>
              </a:rPr>
              <a:t>从原子结构角度解释氯的氧化性大于硫的原因</a:t>
            </a:r>
            <a:r>
              <a:rPr lang="en-US" altLang="zh-CN" sz="2800" b="1" dirty="0" smtClean="0">
                <a:latin typeface="Times New Roman" panose="02020603050405020304" pitchFamily="18" charset="0"/>
                <a:ea typeface="宋体" pitchFamily="2" charset="-122"/>
                <a:cs typeface="Times New Roman" panose="02020603050405020304" pitchFamily="18" charset="0"/>
              </a:rPr>
              <a:t>___________________</a:t>
            </a:r>
            <a:r>
              <a:rPr lang="en-US" altLang="zh-CN" sz="2800" b="1" dirty="0">
                <a:latin typeface="Times New Roman" panose="02020603050405020304" pitchFamily="18" charset="0"/>
                <a:ea typeface="宋体" pitchFamily="2" charset="-122"/>
                <a:cs typeface="Times New Roman" panose="02020603050405020304" pitchFamily="18" charset="0"/>
              </a:rPr>
              <a:t>_</a:t>
            </a:r>
            <a:r>
              <a:rPr lang="en-US" altLang="zh-CN" sz="2800" b="1" dirty="0" smtClean="0">
                <a:latin typeface="Times New Roman" panose="02020603050405020304" pitchFamily="18" charset="0"/>
                <a:ea typeface="宋体" pitchFamily="2" charset="-122"/>
                <a:cs typeface="Times New Roman" panose="02020603050405020304" pitchFamily="18" charset="0"/>
              </a:rPr>
              <a:t>__</a:t>
            </a:r>
            <a:r>
              <a:rPr lang="zh-CN" altLang="en-US" sz="2800" b="1" dirty="0" smtClean="0">
                <a:latin typeface="Times New Roman" panose="02020603050405020304" pitchFamily="18" charset="0"/>
                <a:ea typeface="宋体" pitchFamily="2" charset="-122"/>
                <a:cs typeface="Times New Roman" panose="02020603050405020304" pitchFamily="18" charset="0"/>
              </a:rPr>
              <a:t>。</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40" name="矩形 39"/>
          <p:cNvSpPr/>
          <p:nvPr/>
        </p:nvSpPr>
        <p:spPr>
          <a:xfrm>
            <a:off x="8312596" y="5570984"/>
            <a:ext cx="3600400" cy="1323439"/>
          </a:xfrm>
          <a:prstGeom prst="rect">
            <a:avLst/>
          </a:prstGeom>
        </p:spPr>
        <p:txBody>
          <a:bodyPr wrap="square">
            <a:spAutoFit/>
          </a:bodyPr>
          <a:lstStyle/>
          <a:p>
            <a:pPr algn="ctr">
              <a:lnSpc>
                <a:spcPct val="125000"/>
              </a:lnSpc>
              <a:spcAft>
                <a:spcPts val="0"/>
              </a:spcAft>
            </a:pPr>
            <a:r>
              <a:rPr lang="zh-CN" altLang="en-US" sz="3200" b="1" kern="100" dirty="0" smtClean="0">
                <a:solidFill>
                  <a:srgbClr val="0000FF"/>
                </a:solidFill>
                <a:latin typeface="Times New Roman"/>
                <a:ea typeface="华文细黑"/>
                <a:cs typeface="Times New Roman"/>
              </a:rPr>
              <a:t>原子半径小，</a:t>
            </a:r>
            <a:endParaRPr lang="en-US" altLang="zh-CN" sz="3200" b="1" kern="100" dirty="0" smtClean="0">
              <a:solidFill>
                <a:srgbClr val="0000FF"/>
              </a:solidFill>
              <a:latin typeface="Times New Roman"/>
              <a:ea typeface="华文细黑"/>
              <a:cs typeface="Times New Roman"/>
            </a:endParaRPr>
          </a:p>
          <a:p>
            <a:pPr algn="ctr">
              <a:lnSpc>
                <a:spcPct val="125000"/>
              </a:lnSpc>
              <a:spcAft>
                <a:spcPts val="0"/>
              </a:spcAft>
            </a:pPr>
            <a:r>
              <a:rPr lang="zh-CN" altLang="en-US" sz="3200" b="1" kern="100" dirty="0" smtClean="0">
                <a:solidFill>
                  <a:srgbClr val="0000FF"/>
                </a:solidFill>
                <a:latin typeface="Times New Roman"/>
                <a:ea typeface="华文细黑"/>
                <a:cs typeface="Times New Roman"/>
              </a:rPr>
              <a:t>最外层多一个电子</a:t>
            </a:r>
            <a:endParaRPr lang="zh-CN" altLang="zh-CN" sz="1100" b="1" kern="100" dirty="0">
              <a:solidFill>
                <a:srgbClr val="0000FF"/>
              </a:solidFill>
              <a:effectLst/>
              <a:latin typeface="宋体"/>
              <a:cs typeface="Courier New"/>
            </a:endParaRPr>
          </a:p>
        </p:txBody>
      </p:sp>
      <p:sp>
        <p:nvSpPr>
          <p:cNvPr id="41" name="矩形 40"/>
          <p:cNvSpPr/>
          <p:nvPr/>
        </p:nvSpPr>
        <p:spPr>
          <a:xfrm>
            <a:off x="8975526" y="1125538"/>
            <a:ext cx="2952328" cy="646331"/>
          </a:xfrm>
          <a:prstGeom prst="rect">
            <a:avLst/>
          </a:prstGeom>
        </p:spPr>
        <p:txBody>
          <a:bodyPr wrap="square">
            <a:spAutoFit/>
          </a:bodyPr>
          <a:lstStyle/>
          <a:p>
            <a:pPr algn="just">
              <a:lnSpc>
                <a:spcPct val="150000"/>
              </a:lnSpc>
              <a:spcAft>
                <a:spcPts val="0"/>
              </a:spcAft>
            </a:pPr>
            <a:r>
              <a:rPr lang="zh-CN" altLang="en-US" b="1" kern="100" dirty="0" smtClean="0">
                <a:solidFill>
                  <a:srgbClr val="FF0000"/>
                </a:solidFill>
                <a:latin typeface="Times New Roman"/>
                <a:ea typeface="华文细黑"/>
                <a:cs typeface="Times New Roman"/>
              </a:rPr>
              <a:t>加热固体，向下倾斜</a:t>
            </a:r>
            <a:endParaRPr lang="zh-CN" altLang="zh-CN" sz="1000" b="1" kern="100" dirty="0">
              <a:solidFill>
                <a:srgbClr val="FF0000"/>
              </a:solidFill>
              <a:effectLst/>
              <a:latin typeface="宋体"/>
              <a:cs typeface="Courier New"/>
            </a:endParaRPr>
          </a:p>
        </p:txBody>
      </p:sp>
      <p:sp>
        <p:nvSpPr>
          <p:cNvPr id="42" name="矩形 41"/>
          <p:cNvSpPr/>
          <p:nvPr/>
        </p:nvSpPr>
        <p:spPr>
          <a:xfrm>
            <a:off x="8615486" y="4725938"/>
            <a:ext cx="3240360" cy="742511"/>
          </a:xfrm>
          <a:prstGeom prst="rect">
            <a:avLst/>
          </a:prstGeom>
        </p:spPr>
        <p:txBody>
          <a:bodyPr wrap="squar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Cl</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+S</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===S+2Cl</a:t>
            </a:r>
            <a:r>
              <a:rPr lang="en-US" altLang="zh-CN" sz="3200" b="1" kern="100" baseline="30000" dirty="0" smtClean="0">
                <a:solidFill>
                  <a:srgbClr val="0000FF"/>
                </a:solidFill>
                <a:latin typeface="Times New Roman"/>
                <a:ea typeface="华文细黑"/>
                <a:cs typeface="Times New Roman"/>
              </a:rPr>
              <a:t>-</a:t>
            </a:r>
            <a:endParaRPr lang="zh-CN" altLang="zh-CN" sz="1100" b="1" kern="100" baseline="30000" dirty="0">
              <a:solidFill>
                <a:srgbClr val="0000FF"/>
              </a:solidFill>
              <a:effectLst/>
              <a:latin typeface="宋体"/>
              <a:cs typeface="Courier New"/>
            </a:endParaRPr>
          </a:p>
        </p:txBody>
      </p:sp>
      <p:sp>
        <p:nvSpPr>
          <p:cNvPr id="44" name="矩形 43"/>
          <p:cNvSpPr/>
          <p:nvPr/>
        </p:nvSpPr>
        <p:spPr>
          <a:xfrm>
            <a:off x="5071934" y="3894941"/>
            <a:ext cx="6999936" cy="737510"/>
          </a:xfrm>
          <a:prstGeom prst="rect">
            <a:avLst/>
          </a:prstGeom>
        </p:spPr>
        <p:txBody>
          <a:bodyPr wrap="squar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MnO</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+4H</a:t>
            </a:r>
            <a:r>
              <a:rPr lang="en-US" altLang="zh-CN" sz="3200" b="1" kern="100" baseline="30000" dirty="0">
                <a:solidFill>
                  <a:srgbClr val="0000FF"/>
                </a:solidFill>
                <a:latin typeface="Times New Roman"/>
                <a:ea typeface="华文细黑"/>
                <a:cs typeface="Times New Roman"/>
              </a:rPr>
              <a:t>+</a:t>
            </a:r>
            <a:r>
              <a:rPr lang="en-US" altLang="zh-CN" sz="3200" b="1" kern="100" baseline="30000" dirty="0" smtClean="0">
                <a:solidFill>
                  <a:srgbClr val="0000FF"/>
                </a:solidFill>
                <a:latin typeface="Times New Roman"/>
                <a:ea typeface="华文细黑"/>
                <a:cs typeface="Times New Roman"/>
              </a:rPr>
              <a:t> </a:t>
            </a:r>
            <a:r>
              <a:rPr lang="en-US" altLang="zh-CN" sz="3200" b="1" kern="100" dirty="0" smtClean="0">
                <a:solidFill>
                  <a:srgbClr val="0000FF"/>
                </a:solidFill>
                <a:latin typeface="Times New Roman"/>
                <a:ea typeface="华文细黑"/>
                <a:cs typeface="Times New Roman"/>
              </a:rPr>
              <a:t>+ 2Cl</a:t>
            </a:r>
            <a:r>
              <a:rPr lang="en-US" altLang="zh-CN" sz="3200" b="1" kern="100" baseline="30000" dirty="0" smtClean="0">
                <a:solidFill>
                  <a:srgbClr val="0000FF"/>
                </a:solidFill>
                <a:latin typeface="Times New Roman"/>
                <a:ea typeface="华文细黑"/>
                <a:cs typeface="Times New Roman"/>
              </a:rPr>
              <a:t>-</a:t>
            </a:r>
            <a:r>
              <a:rPr lang="en-US" altLang="zh-CN" sz="3200" b="1" kern="100" dirty="0" smtClean="0">
                <a:solidFill>
                  <a:srgbClr val="0000FF"/>
                </a:solidFill>
                <a:latin typeface="Times New Roman"/>
                <a:ea typeface="华文细黑"/>
                <a:cs typeface="Times New Roman"/>
              </a:rPr>
              <a:t>=== Cl</a:t>
            </a:r>
            <a:r>
              <a:rPr lang="en-US" altLang="zh-CN" sz="3200" b="1" kern="100" baseline="-25000" dirty="0">
                <a:solidFill>
                  <a:srgbClr val="0000FF"/>
                </a:solidFill>
                <a:latin typeface="Times New Roman"/>
                <a:ea typeface="华文细黑"/>
                <a:cs typeface="Times New Roman"/>
              </a:rPr>
              <a:t>2</a:t>
            </a:r>
            <a:r>
              <a:rPr lang="en-US" altLang="zh-CN" sz="3200" b="1" kern="100" dirty="0">
                <a:solidFill>
                  <a:srgbClr val="0000FF"/>
                </a:solidFill>
                <a:latin typeface="Times New Roman"/>
                <a:ea typeface="华文细黑"/>
                <a:cs typeface="Times New Roman"/>
              </a:rPr>
              <a:t>↑</a:t>
            </a:r>
            <a:r>
              <a:rPr lang="en-US" altLang="zh-CN" sz="3200" b="1" kern="100" dirty="0" smtClean="0">
                <a:solidFill>
                  <a:srgbClr val="0000FF"/>
                </a:solidFill>
                <a:latin typeface="Times New Roman"/>
                <a:ea typeface="华文细黑"/>
                <a:cs typeface="Times New Roman"/>
              </a:rPr>
              <a:t>+Mn</a:t>
            </a:r>
            <a:r>
              <a:rPr lang="en-US" altLang="zh-CN" sz="3200" b="1" kern="100" baseline="30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+H</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O</a:t>
            </a:r>
            <a:endParaRPr lang="zh-CN" altLang="zh-CN" sz="1100" b="1" kern="100" dirty="0">
              <a:solidFill>
                <a:srgbClr val="0000FF"/>
              </a:solidFill>
              <a:effectLst/>
              <a:latin typeface="宋体"/>
              <a:cs typeface="Courier New"/>
            </a:endParaRPr>
          </a:p>
        </p:txBody>
      </p:sp>
      <p:sp>
        <p:nvSpPr>
          <p:cNvPr id="6" name="椭圆 5"/>
          <p:cNvSpPr/>
          <p:nvPr/>
        </p:nvSpPr>
        <p:spPr bwMode="auto">
          <a:xfrm>
            <a:off x="8687494" y="1845618"/>
            <a:ext cx="1872208" cy="1152128"/>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7031310" y="1847359"/>
            <a:ext cx="1224136" cy="646331"/>
          </a:xfrm>
          <a:prstGeom prst="rect">
            <a:avLst/>
          </a:prstGeom>
        </p:spPr>
        <p:txBody>
          <a:bodyPr wrap="square">
            <a:spAutoFit/>
          </a:bodyPr>
          <a:lstStyle/>
          <a:p>
            <a:pPr algn="just">
              <a:lnSpc>
                <a:spcPct val="150000"/>
              </a:lnSpc>
              <a:spcAft>
                <a:spcPts val="0"/>
              </a:spcAft>
            </a:pPr>
            <a:r>
              <a:rPr lang="zh-CN" altLang="en-US" b="1" kern="100" dirty="0" smtClean="0">
                <a:solidFill>
                  <a:srgbClr val="FF0000"/>
                </a:solidFill>
                <a:latin typeface="Times New Roman"/>
                <a:ea typeface="华文细黑"/>
                <a:cs typeface="Times New Roman"/>
              </a:rPr>
              <a:t>碱石灰</a:t>
            </a:r>
            <a:endParaRPr lang="zh-CN" altLang="zh-CN" sz="1000" b="1" kern="100" dirty="0">
              <a:solidFill>
                <a:srgbClr val="FF0000"/>
              </a:solidFill>
              <a:effectLst/>
              <a:latin typeface="宋体"/>
              <a:cs typeface="Courier New"/>
            </a:endParaRPr>
          </a:p>
        </p:txBody>
      </p:sp>
      <p:sp>
        <p:nvSpPr>
          <p:cNvPr id="21" name="矩形 20"/>
          <p:cNvSpPr/>
          <p:nvPr/>
        </p:nvSpPr>
        <p:spPr>
          <a:xfrm>
            <a:off x="622598" y="2187074"/>
            <a:ext cx="1481986"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制备</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endParaRPr lang="zh-CN" altLang="zh-CN" sz="1050" b="1" kern="100" baseline="-25000" dirty="0">
              <a:solidFill>
                <a:srgbClr val="FF0000"/>
              </a:solidFill>
              <a:effectLst/>
              <a:latin typeface="宋体"/>
              <a:cs typeface="Courier New"/>
            </a:endParaRPr>
          </a:p>
        </p:txBody>
      </p:sp>
      <p:sp>
        <p:nvSpPr>
          <p:cNvPr id="23" name="矩形 22"/>
          <p:cNvSpPr/>
          <p:nvPr/>
        </p:nvSpPr>
        <p:spPr>
          <a:xfrm>
            <a:off x="10578225" y="2133650"/>
            <a:ext cx="1760723"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制备</a:t>
            </a:r>
            <a:r>
              <a:rPr lang="en-US" altLang="zh-CN" sz="2800" b="1" kern="100" dirty="0" smtClean="0">
                <a:solidFill>
                  <a:srgbClr val="FF0000"/>
                </a:solidFill>
                <a:latin typeface="Times New Roman"/>
                <a:ea typeface="华文细黑"/>
                <a:cs typeface="Times New Roman"/>
              </a:rPr>
              <a:t>NH</a:t>
            </a:r>
            <a:r>
              <a:rPr lang="en-US" altLang="zh-CN" sz="2800" b="1" kern="100" baseline="-25000" dirty="0" smtClean="0">
                <a:solidFill>
                  <a:srgbClr val="FF0000"/>
                </a:solidFill>
                <a:latin typeface="Times New Roman"/>
                <a:ea typeface="华文细黑"/>
                <a:cs typeface="Times New Roman"/>
              </a:rPr>
              <a:t>3</a:t>
            </a:r>
            <a:endParaRPr lang="zh-CN" altLang="zh-CN" sz="1050" b="1" kern="100" baseline="-25000" dirty="0">
              <a:solidFill>
                <a:srgbClr val="FF0000"/>
              </a:solidFill>
              <a:effectLst/>
              <a:latin typeface="宋体"/>
              <a:cs typeface="Courier New"/>
            </a:endParaRPr>
          </a:p>
        </p:txBody>
      </p:sp>
      <p:sp>
        <p:nvSpPr>
          <p:cNvPr id="16" name="等腰三角形 15"/>
          <p:cNvSpPr/>
          <p:nvPr/>
        </p:nvSpPr>
        <p:spPr bwMode="auto">
          <a:xfrm>
            <a:off x="8471470" y="4005858"/>
            <a:ext cx="216024" cy="197539"/>
          </a:xfrm>
          <a:prstGeom prst="triangl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3279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4" grpId="0"/>
      <p:bldP spid="6" grpId="0" animBg="1"/>
      <p:bldP spid="13" grpId="0"/>
      <p:bldP spid="21" grpId="0"/>
      <p:bldP spid="23" grpId="0"/>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990" y="22101"/>
            <a:ext cx="1217394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lnSpc>
                <a:spcPct val="150000"/>
              </a:lnSpc>
              <a:spcBef>
                <a:spcPct val="0"/>
              </a:spcBef>
              <a:spcAft>
                <a:spcPct val="0"/>
              </a:spcAft>
            </a:pPr>
            <a:r>
              <a:rPr lang="en-US" altLang="zh-CN" sz="2800" b="1" dirty="0" smtClean="0">
                <a:solidFill>
                  <a:srgbClr val="FF0000"/>
                </a:solidFill>
                <a:latin typeface="Times New Roman" panose="02020603050405020304" pitchFamily="18" charset="0"/>
                <a:ea typeface="宋体" pitchFamily="2"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宋体" pitchFamily="2" charset="-122"/>
                <a:cs typeface="Times New Roman" panose="02020603050405020304" pitchFamily="18" charset="0"/>
              </a:rPr>
              <a:t>加</a:t>
            </a:r>
            <a:r>
              <a:rPr lang="zh-CN" altLang="en-US" sz="2800" b="1" dirty="0">
                <a:solidFill>
                  <a:srgbClr val="FF0000"/>
                </a:solidFill>
                <a:latin typeface="Times New Roman" panose="02020603050405020304" pitchFamily="18" charset="0"/>
                <a:ea typeface="宋体" pitchFamily="2" charset="-122"/>
                <a:cs typeface="Times New Roman" panose="02020603050405020304" pitchFamily="18" charset="0"/>
              </a:rPr>
              <a:t>练</a:t>
            </a:r>
            <a:r>
              <a:rPr kumimoji="0" lang="en-US" altLang="zh-CN" sz="2800" b="1" i="0" u="none" strike="noStrike" cap="none" normalizeH="0" baseline="0" dirty="0" smtClean="0">
                <a:ln>
                  <a:noFill/>
                </a:ln>
                <a:solidFill>
                  <a:srgbClr val="FF0000"/>
                </a:solidFill>
                <a:effectLst/>
                <a:latin typeface="Times New Roman" panose="02020603050405020304" pitchFamily="18" charset="0"/>
                <a:ea typeface="宋体" pitchFamily="2" charset="-122"/>
                <a:cs typeface="Times New Roman" panose="02020603050405020304" pitchFamily="18" charset="0"/>
              </a:rPr>
              <a:t>P29]</a:t>
            </a:r>
            <a:r>
              <a:rPr lang="zh-CN" altLang="en-US" sz="2800" b="1" dirty="0" smtClean="0">
                <a:latin typeface="Times New Roman" panose="02020603050405020304" pitchFamily="18" charset="0"/>
                <a:ea typeface="宋体" pitchFamily="2" charset="-122"/>
                <a:cs typeface="Times New Roman" panose="02020603050405020304" pitchFamily="18" charset="0"/>
              </a:rPr>
              <a:t>某</a:t>
            </a:r>
            <a:r>
              <a:rPr lang="zh-CN" altLang="en-US" sz="2800" b="1" dirty="0">
                <a:latin typeface="Times New Roman" panose="02020603050405020304" pitchFamily="18" charset="0"/>
                <a:ea typeface="宋体" pitchFamily="2" charset="-122"/>
                <a:cs typeface="Times New Roman" panose="02020603050405020304" pitchFamily="18" charset="0"/>
              </a:rPr>
              <a:t>校学生化学实验小组，为验证非金属元素氯的氧化性强于硫和氮，设计了一套实验装置：（部分夹持装置已略去）</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42" name="矩形 41"/>
          <p:cNvSpPr/>
          <p:nvPr/>
        </p:nvSpPr>
        <p:spPr>
          <a:xfrm>
            <a:off x="4439022" y="5908883"/>
            <a:ext cx="3719016" cy="830997"/>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饱和</a:t>
            </a:r>
            <a:r>
              <a:rPr lang="en-US" altLang="zh-CN" sz="3200" b="1" kern="100" dirty="0" err="1" smtClean="0">
                <a:solidFill>
                  <a:srgbClr val="FF0000"/>
                </a:solidFill>
                <a:latin typeface="Times New Roman"/>
                <a:ea typeface="华文细黑"/>
                <a:cs typeface="Times New Roman"/>
              </a:rPr>
              <a:t>NaCl</a:t>
            </a:r>
            <a:r>
              <a:rPr lang="zh-CN" altLang="en-US" sz="3200" b="1" kern="100" dirty="0" smtClean="0">
                <a:solidFill>
                  <a:srgbClr val="FF0000"/>
                </a:solidFill>
                <a:latin typeface="Times New Roman"/>
                <a:ea typeface="华文细黑"/>
                <a:cs typeface="Times New Roman"/>
              </a:rPr>
              <a:t>溶液洗气</a:t>
            </a:r>
            <a:endParaRPr lang="zh-CN" altLang="zh-CN" sz="1100" b="1" kern="100" baseline="30000" dirty="0">
              <a:solidFill>
                <a:srgbClr val="FF0000"/>
              </a:solidFill>
              <a:effectLst/>
              <a:latin typeface="宋体"/>
              <a:cs typeface="Courier New"/>
            </a:endParaRPr>
          </a:p>
        </p:txBody>
      </p:sp>
      <p:sp>
        <p:nvSpPr>
          <p:cNvPr id="44" name="矩形 43"/>
          <p:cNvSpPr/>
          <p:nvPr/>
        </p:nvSpPr>
        <p:spPr>
          <a:xfrm>
            <a:off x="7653684" y="4615021"/>
            <a:ext cx="2906018" cy="830997"/>
          </a:xfrm>
          <a:prstGeom prst="rect">
            <a:avLst/>
          </a:prstGeom>
        </p:spPr>
        <p:txBody>
          <a:bodyPr wrap="square">
            <a:spAutoFit/>
          </a:bodyPr>
          <a:lstStyle/>
          <a:p>
            <a:pPr algn="just">
              <a:lnSpc>
                <a:spcPct val="150000"/>
              </a:lnSpc>
              <a:spcAft>
                <a:spcPts val="0"/>
              </a:spcAft>
            </a:pPr>
            <a:r>
              <a:rPr lang="zh-CN" altLang="en-US" sz="3200" b="1" kern="100" dirty="0" smtClean="0">
                <a:solidFill>
                  <a:srgbClr val="FF0000"/>
                </a:solidFill>
                <a:latin typeface="Times New Roman"/>
                <a:ea typeface="华文细黑"/>
                <a:cs typeface="Times New Roman"/>
              </a:rPr>
              <a:t>产生大量白烟</a:t>
            </a:r>
            <a:endParaRPr lang="zh-CN" altLang="zh-CN" sz="1100" b="1" kern="100" dirty="0">
              <a:solidFill>
                <a:srgbClr val="FF0000"/>
              </a:solidFill>
              <a:effectLst/>
              <a:latin typeface="宋体"/>
              <a:cs typeface="Courier New"/>
            </a:endParaRPr>
          </a:p>
        </p:txBody>
      </p:sp>
      <p:sp>
        <p:nvSpPr>
          <p:cNvPr id="10" name="矩形 9"/>
          <p:cNvSpPr/>
          <p:nvPr/>
        </p:nvSpPr>
        <p:spPr>
          <a:xfrm>
            <a:off x="-9684" y="4750821"/>
            <a:ext cx="12467629" cy="2031325"/>
          </a:xfrm>
          <a:prstGeom prst="rect">
            <a:avLst/>
          </a:prstGeom>
        </p:spPr>
        <p:txBody>
          <a:bodyPr wrap="square">
            <a:spAutoFit/>
          </a:bodyPr>
          <a:lstStyle/>
          <a:p>
            <a:pPr>
              <a:lnSpc>
                <a:spcPct val="150000"/>
              </a:lnSpc>
            </a:pPr>
            <a:r>
              <a:rPr lang="en-US" altLang="zh-CN" sz="2800" dirty="0" smtClean="0"/>
              <a:t>(4)D</a:t>
            </a:r>
            <a:r>
              <a:rPr lang="zh-CN" altLang="en-US" sz="2800" dirty="0"/>
              <a:t>中干燥管中出现的现象及化学方程式</a:t>
            </a:r>
            <a:r>
              <a:rPr lang="en-US" altLang="zh-CN" sz="2800" b="1" dirty="0" smtClean="0"/>
              <a:t>________________</a:t>
            </a:r>
            <a:r>
              <a:rPr lang="en-US" altLang="zh-CN" sz="2800" b="1" dirty="0"/>
              <a:t>_</a:t>
            </a:r>
            <a:r>
              <a:rPr lang="en-US" altLang="zh-CN" sz="2800" b="1" dirty="0" smtClean="0"/>
              <a:t>__________</a:t>
            </a:r>
            <a:r>
              <a:rPr lang="zh-CN" altLang="en-US" sz="2800" dirty="0" smtClean="0"/>
              <a:t>。</a:t>
            </a:r>
            <a:r>
              <a:rPr lang="zh-CN" altLang="en-US" sz="2800" dirty="0"/>
              <a:t/>
            </a:r>
            <a:br>
              <a:rPr lang="zh-CN" altLang="en-US" sz="2800" dirty="0"/>
            </a:br>
            <a:r>
              <a:rPr lang="en-US" altLang="zh-CN" sz="2800" dirty="0" smtClean="0"/>
              <a:t>(5)</a:t>
            </a:r>
            <a:r>
              <a:rPr lang="zh-CN" altLang="en-US" sz="2800" dirty="0" smtClean="0"/>
              <a:t>有</a:t>
            </a:r>
            <a:r>
              <a:rPr lang="zh-CN" altLang="en-US" sz="2800" dirty="0"/>
              <a:t>同学认为</a:t>
            </a:r>
            <a:r>
              <a:rPr lang="en-US" altLang="zh-CN" sz="2800" dirty="0"/>
              <a:t>D</a:t>
            </a:r>
            <a:r>
              <a:rPr lang="zh-CN" altLang="en-US" sz="2800" dirty="0"/>
              <a:t>中的现象并不能说明氯的氧化性大于氮，需要在</a:t>
            </a:r>
            <a:r>
              <a:rPr lang="en-US" altLang="zh-CN" sz="2800" dirty="0"/>
              <a:t>C</a:t>
            </a:r>
            <a:r>
              <a:rPr lang="zh-CN" altLang="en-US" sz="2800" dirty="0"/>
              <a:t>之前加装洗气装置，请画出其装置图</a:t>
            </a:r>
            <a:r>
              <a:rPr lang="en-US" altLang="zh-CN" sz="2800" dirty="0" smtClean="0"/>
              <a:t>___________________</a:t>
            </a:r>
            <a:r>
              <a:rPr lang="en-US" altLang="zh-CN" sz="2800" dirty="0"/>
              <a:t>__</a:t>
            </a:r>
            <a:r>
              <a:rPr lang="en-US" altLang="zh-CN" sz="2800" dirty="0" smtClean="0"/>
              <a:t>_</a:t>
            </a:r>
            <a:r>
              <a:rPr lang="zh-CN" altLang="en-US" sz="2800" dirty="0"/>
              <a:t>（并注明盛装试剂</a:t>
            </a:r>
            <a:r>
              <a:rPr lang="zh-CN" altLang="en-US" sz="2800" dirty="0" smtClean="0"/>
              <a:t>）。</a:t>
            </a:r>
            <a:endParaRPr lang="zh-CN" altLang="en-US" sz="2800" dirty="0"/>
          </a:p>
        </p:txBody>
      </p:sp>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brightnessContrast bright="-26000" contrast="68000"/>
                    </a14:imgEffect>
                  </a14:imgLayer>
                </a14:imgProps>
              </a:ext>
              <a:ext uri="{28A0092B-C50C-407E-A947-70E740481C1C}">
                <a14:useLocalDpi xmlns:a14="http://schemas.microsoft.com/office/drawing/2010/main" val="0"/>
              </a:ext>
            </a:extLst>
          </a:blip>
          <a:stretch>
            <a:fillRect/>
          </a:stretch>
        </p:blipFill>
        <p:spPr>
          <a:xfrm>
            <a:off x="2104584" y="1413570"/>
            <a:ext cx="8239094" cy="3059370"/>
          </a:xfrm>
          <a:prstGeom prst="rect">
            <a:avLst/>
          </a:prstGeom>
        </p:spPr>
      </p:pic>
      <p:sp>
        <p:nvSpPr>
          <p:cNvPr id="19" name="矩形 18"/>
          <p:cNvSpPr/>
          <p:nvPr/>
        </p:nvSpPr>
        <p:spPr>
          <a:xfrm>
            <a:off x="8975526" y="1485578"/>
            <a:ext cx="2952328" cy="646331"/>
          </a:xfrm>
          <a:prstGeom prst="rect">
            <a:avLst/>
          </a:prstGeom>
        </p:spPr>
        <p:txBody>
          <a:bodyPr wrap="square">
            <a:spAutoFit/>
          </a:bodyPr>
          <a:lstStyle/>
          <a:p>
            <a:pPr algn="just">
              <a:lnSpc>
                <a:spcPct val="150000"/>
              </a:lnSpc>
              <a:spcAft>
                <a:spcPts val="0"/>
              </a:spcAft>
            </a:pPr>
            <a:r>
              <a:rPr lang="zh-CN" altLang="en-US" b="1" kern="100" dirty="0" smtClean="0">
                <a:solidFill>
                  <a:srgbClr val="FF0000"/>
                </a:solidFill>
                <a:latin typeface="Times New Roman"/>
                <a:ea typeface="华文细黑"/>
                <a:cs typeface="Times New Roman"/>
              </a:rPr>
              <a:t>加热固体，向下倾斜</a:t>
            </a:r>
            <a:endParaRPr lang="zh-CN" altLang="zh-CN" sz="1000" b="1" kern="100" dirty="0">
              <a:solidFill>
                <a:srgbClr val="FF0000"/>
              </a:solidFill>
              <a:effectLst/>
              <a:latin typeface="宋体"/>
              <a:cs typeface="Courier New"/>
            </a:endParaRPr>
          </a:p>
        </p:txBody>
      </p:sp>
      <p:sp>
        <p:nvSpPr>
          <p:cNvPr id="20" name="椭圆 19"/>
          <p:cNvSpPr/>
          <p:nvPr/>
        </p:nvSpPr>
        <p:spPr bwMode="auto">
          <a:xfrm>
            <a:off x="8687494" y="2205658"/>
            <a:ext cx="1872208" cy="1152128"/>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1" name="矩形 20"/>
          <p:cNvSpPr/>
          <p:nvPr/>
        </p:nvSpPr>
        <p:spPr>
          <a:xfrm>
            <a:off x="7031310" y="2207399"/>
            <a:ext cx="1224136" cy="646331"/>
          </a:xfrm>
          <a:prstGeom prst="rect">
            <a:avLst/>
          </a:prstGeom>
        </p:spPr>
        <p:txBody>
          <a:bodyPr wrap="square">
            <a:spAutoFit/>
          </a:bodyPr>
          <a:lstStyle/>
          <a:p>
            <a:pPr algn="just">
              <a:lnSpc>
                <a:spcPct val="150000"/>
              </a:lnSpc>
              <a:spcAft>
                <a:spcPts val="0"/>
              </a:spcAft>
            </a:pPr>
            <a:r>
              <a:rPr lang="zh-CN" altLang="en-US" b="1" kern="100" dirty="0" smtClean="0">
                <a:solidFill>
                  <a:srgbClr val="FF0000"/>
                </a:solidFill>
                <a:latin typeface="Times New Roman"/>
                <a:ea typeface="华文细黑"/>
                <a:cs typeface="Times New Roman"/>
              </a:rPr>
              <a:t>碱石灰</a:t>
            </a:r>
            <a:endParaRPr lang="zh-CN" altLang="zh-CN" sz="1000" b="1" kern="100" dirty="0">
              <a:solidFill>
                <a:srgbClr val="FF0000"/>
              </a:solidFill>
              <a:effectLst/>
              <a:latin typeface="宋体"/>
              <a:cs typeface="Courier New"/>
            </a:endParaRPr>
          </a:p>
        </p:txBody>
      </p:sp>
      <p:sp>
        <p:nvSpPr>
          <p:cNvPr id="22" name="矩形 21"/>
          <p:cNvSpPr/>
          <p:nvPr/>
        </p:nvSpPr>
        <p:spPr>
          <a:xfrm>
            <a:off x="6806778" y="1341562"/>
            <a:ext cx="94670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Times New Roman"/>
              </a:rPr>
              <a:t>NH</a:t>
            </a:r>
            <a:r>
              <a:rPr lang="en-US" altLang="zh-CN" sz="2800" b="1" kern="100" baseline="-25000" dirty="0" smtClean="0">
                <a:solidFill>
                  <a:srgbClr val="FF0000"/>
                </a:solidFill>
                <a:latin typeface="Times New Roman"/>
                <a:ea typeface="华文细黑"/>
                <a:cs typeface="Times New Roman"/>
              </a:rPr>
              <a:t>3</a:t>
            </a:r>
            <a:endParaRPr lang="zh-CN" altLang="zh-CN" sz="1050" b="1" kern="100" baseline="-25000" dirty="0">
              <a:solidFill>
                <a:srgbClr val="FF0000"/>
              </a:solidFill>
              <a:effectLst/>
              <a:latin typeface="宋体"/>
              <a:cs typeface="Courier New"/>
            </a:endParaRPr>
          </a:p>
        </p:txBody>
      </p:sp>
      <p:cxnSp>
        <p:nvCxnSpPr>
          <p:cNvPr id="23" name="直接箭头连接符 22"/>
          <p:cNvCxnSpPr/>
          <p:nvPr/>
        </p:nvCxnSpPr>
        <p:spPr>
          <a:xfrm flipH="1">
            <a:off x="6455246" y="1773610"/>
            <a:ext cx="432048" cy="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222998" y="1341562"/>
            <a:ext cx="1690092" cy="656846"/>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a:t>
            </a:r>
            <a:r>
              <a:rPr lang="en-US" altLang="zh-CN" sz="2800" b="1" kern="100" dirty="0" err="1" smtClean="0">
                <a:solidFill>
                  <a:srgbClr val="FF0000"/>
                </a:solidFill>
                <a:latin typeface="Times New Roman"/>
                <a:ea typeface="华文细黑"/>
                <a:cs typeface="Times New Roman"/>
              </a:rPr>
              <a:t>HCl</a:t>
            </a:r>
            <a:r>
              <a:rPr lang="en-US"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effectLst/>
              <a:latin typeface="宋体"/>
              <a:cs typeface="Courier New"/>
            </a:endParaRPr>
          </a:p>
        </p:txBody>
      </p:sp>
      <p:cxnSp>
        <p:nvCxnSpPr>
          <p:cNvPr id="25" name="直接箭头连接符 24"/>
          <p:cNvCxnSpPr/>
          <p:nvPr/>
        </p:nvCxnSpPr>
        <p:spPr>
          <a:xfrm>
            <a:off x="5663158" y="1773610"/>
            <a:ext cx="56097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2598" y="2547114"/>
            <a:ext cx="1481986"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制备</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endParaRPr lang="zh-CN" altLang="zh-CN" sz="1050" b="1" kern="100" baseline="-25000" dirty="0">
              <a:solidFill>
                <a:srgbClr val="FF0000"/>
              </a:solidFill>
              <a:effectLst/>
              <a:latin typeface="宋体"/>
              <a:cs typeface="Courier New"/>
            </a:endParaRPr>
          </a:p>
        </p:txBody>
      </p:sp>
      <p:sp>
        <p:nvSpPr>
          <p:cNvPr id="27" name="矩形 26"/>
          <p:cNvSpPr/>
          <p:nvPr/>
        </p:nvSpPr>
        <p:spPr>
          <a:xfrm>
            <a:off x="10578225" y="2493690"/>
            <a:ext cx="1760723"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制备</a:t>
            </a:r>
            <a:r>
              <a:rPr lang="en-US" altLang="zh-CN" sz="2800" b="1" kern="100" dirty="0" smtClean="0">
                <a:solidFill>
                  <a:srgbClr val="FF0000"/>
                </a:solidFill>
                <a:latin typeface="Times New Roman"/>
                <a:ea typeface="华文细黑"/>
                <a:cs typeface="Times New Roman"/>
              </a:rPr>
              <a:t>NH</a:t>
            </a:r>
            <a:r>
              <a:rPr lang="en-US" altLang="zh-CN" sz="2800" b="1" kern="100" baseline="-25000" dirty="0" smtClean="0">
                <a:solidFill>
                  <a:srgbClr val="FF0000"/>
                </a:solidFill>
                <a:latin typeface="Times New Roman"/>
                <a:ea typeface="华文细黑"/>
                <a:cs typeface="Times New Roman"/>
              </a:rPr>
              <a:t>3</a:t>
            </a:r>
            <a:endParaRPr lang="zh-CN" altLang="zh-CN" sz="1050" b="1" kern="100" baseline="-25000" dirty="0">
              <a:solidFill>
                <a:srgbClr val="FF0000"/>
              </a:solidFill>
              <a:effectLst/>
              <a:latin typeface="宋体"/>
              <a:cs typeface="Courier New"/>
            </a:endParaRPr>
          </a:p>
        </p:txBody>
      </p:sp>
      <p:cxnSp>
        <p:nvCxnSpPr>
          <p:cNvPr id="11" name="直接连接符 10"/>
          <p:cNvCxnSpPr/>
          <p:nvPr/>
        </p:nvCxnSpPr>
        <p:spPr>
          <a:xfrm>
            <a:off x="4871070" y="1407096"/>
            <a:ext cx="792088" cy="724813"/>
          </a:xfrm>
          <a:prstGeom prst="line">
            <a:avLst/>
          </a:prstGeom>
          <a:ln w="31750">
            <a:solidFill>
              <a:srgbClr val="0000F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68562" y="4322633"/>
            <a:ext cx="4446924" cy="584775"/>
          </a:xfrm>
          <a:prstGeom prst="rect">
            <a:avLst/>
          </a:prstGeom>
        </p:spPr>
        <p:txBody>
          <a:bodyPr wrap="square">
            <a:spAutoFit/>
          </a:bodyPr>
          <a:lstStyle/>
          <a:p>
            <a:r>
              <a:rPr lang="en-US" altLang="zh-CN" sz="3200" b="1" kern="100" dirty="0" smtClean="0">
                <a:solidFill>
                  <a:srgbClr val="0000FF"/>
                </a:solidFill>
                <a:latin typeface="Times New Roman"/>
                <a:ea typeface="华文细黑"/>
                <a:cs typeface="Times New Roman"/>
              </a:rPr>
              <a:t>3Cl</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+2NH</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==N</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+6HCl</a:t>
            </a:r>
            <a:endParaRPr lang="zh-CN" altLang="en-US" sz="3200" b="1" dirty="0">
              <a:solidFill>
                <a:srgbClr val="0000FF"/>
              </a:solidFill>
            </a:endParaRPr>
          </a:p>
        </p:txBody>
      </p:sp>
      <p:sp>
        <p:nvSpPr>
          <p:cNvPr id="28" name="矩形 27"/>
          <p:cNvSpPr/>
          <p:nvPr/>
        </p:nvSpPr>
        <p:spPr>
          <a:xfrm>
            <a:off x="8615486" y="4322633"/>
            <a:ext cx="3654836" cy="584775"/>
          </a:xfrm>
          <a:prstGeom prst="rect">
            <a:avLst/>
          </a:prstGeom>
        </p:spPr>
        <p:txBody>
          <a:bodyPr wrap="square">
            <a:spAutoFit/>
          </a:bodyPr>
          <a:lstStyle/>
          <a:p>
            <a:r>
              <a:rPr lang="en-US" altLang="zh-CN" sz="3200" b="1" kern="100" dirty="0" smtClean="0">
                <a:solidFill>
                  <a:srgbClr val="0000FF"/>
                </a:solidFill>
                <a:latin typeface="Times New Roman"/>
                <a:ea typeface="华文细黑"/>
                <a:cs typeface="Times New Roman"/>
              </a:rPr>
              <a:t>HCl+NH</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==NH</a:t>
            </a:r>
            <a:r>
              <a:rPr lang="en-US" altLang="zh-CN" sz="3200" b="1" kern="100" baseline="-25000" dirty="0" smtClean="0">
                <a:solidFill>
                  <a:srgbClr val="0000FF"/>
                </a:solidFill>
                <a:latin typeface="Times New Roman"/>
                <a:ea typeface="华文细黑"/>
                <a:cs typeface="Times New Roman"/>
              </a:rPr>
              <a:t>4</a:t>
            </a:r>
            <a:r>
              <a:rPr lang="en-US" altLang="zh-CN" sz="3200" b="1" kern="100" dirty="0" smtClean="0">
                <a:solidFill>
                  <a:srgbClr val="0000FF"/>
                </a:solidFill>
                <a:latin typeface="Times New Roman"/>
                <a:ea typeface="华文细黑"/>
                <a:cs typeface="Times New Roman"/>
              </a:rPr>
              <a:t>Cl</a:t>
            </a:r>
            <a:endParaRPr lang="zh-CN" altLang="en-US" sz="3200" b="1" dirty="0">
              <a:solidFill>
                <a:srgbClr val="0000FF"/>
              </a:solidFill>
            </a:endParaRPr>
          </a:p>
        </p:txBody>
      </p:sp>
    </p:spTree>
    <p:extLst>
      <p:ext uri="{BB962C8B-B14F-4D97-AF65-F5344CB8AC3E}">
        <p14:creationId xmlns:p14="http://schemas.microsoft.com/office/powerpoint/2010/main" val="42705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21" grpId="0"/>
      <p:bldP spid="22" grpId="0"/>
      <p:bldP spid="24" grpId="0"/>
      <p:bldP spid="17"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4606" y="1095921"/>
            <a:ext cx="10775727"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(2016-10-13)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P85-86</a:t>
            </a:r>
            <a:r>
              <a:rPr lang="zh-CN" altLang="en-US" sz="4000" b="1" dirty="0" smtClean="0">
                <a:solidFill>
                  <a:schemeClr val="bg1"/>
                </a:solidFill>
                <a:latin typeface="+mj-ea"/>
                <a:ea typeface="+mj-ea"/>
              </a:rPr>
              <a:t>页 硫及其化合物；</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加练</a:t>
            </a:r>
            <a:r>
              <a:rPr lang="en-US" altLang="zh-CN" sz="4000" b="1" dirty="0" smtClean="0">
                <a:solidFill>
                  <a:schemeClr val="bg1"/>
                </a:solidFill>
                <a:latin typeface="+mj-ea"/>
                <a:ea typeface="+mj-ea"/>
              </a:rPr>
              <a:t>P31;</a:t>
            </a: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整理小本及加练的经典错题；</a:t>
            </a:r>
            <a:endParaRPr lang="en-US" altLang="zh-CN" sz="4000" b="1" dirty="0" smtClean="0">
              <a:solidFill>
                <a:schemeClr val="bg1"/>
              </a:solidFill>
              <a:latin typeface="+mj-ea"/>
              <a:ea typeface="+mj-ea"/>
            </a:endParaRPr>
          </a:p>
        </p:txBody>
      </p:sp>
    </p:spTree>
    <p:extLst>
      <p:ext uri="{BB962C8B-B14F-4D97-AF65-F5344CB8AC3E}">
        <p14:creationId xmlns:p14="http://schemas.microsoft.com/office/powerpoint/2010/main" val="3657592103"/>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10502</TotalTime>
  <Words>6355</Words>
  <Application>Microsoft Office PowerPoint</Application>
  <PresentationFormat>自定义</PresentationFormat>
  <Paragraphs>1231</Paragraphs>
  <Slides>95</Slides>
  <Notes>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97"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1011</cp:revision>
  <dcterms:created xsi:type="dcterms:W3CDTF">2014-11-27T01:03:08Z</dcterms:created>
  <dcterms:modified xsi:type="dcterms:W3CDTF">2016-10-13T02:32:56Z</dcterms:modified>
</cp:coreProperties>
</file>